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75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54E865-0E9E-4AC4-B9CD-B1D523942B31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9D908E-F9FD-482D-8137-3E241CB788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2830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/>
          </a:p>
        </p:txBody>
      </p:sp>
      <p:sp>
        <p:nvSpPr>
          <p:cNvPr id="614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60425" indent="-3286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323975" indent="-263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854200" indent="-263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384425" indent="-263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841625" indent="-2635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298825" indent="-2635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56025" indent="-2635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213225" indent="-2635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9B16931-CB68-42FB-AD40-DBC484305B4A}" type="slidenum">
              <a:rPr lang="ru-RU" altLang="ru-RU" sz="1400" smtClean="0"/>
              <a:pPr>
                <a:spcBef>
                  <a:spcPct val="0"/>
                </a:spcBef>
              </a:pPr>
              <a:t>1</a:t>
            </a:fld>
            <a:endParaRPr lang="ru-RU" altLang="ru-RU" sz="1400"/>
          </a:p>
        </p:txBody>
      </p:sp>
    </p:spTree>
    <p:extLst>
      <p:ext uri="{BB962C8B-B14F-4D97-AF65-F5344CB8AC3E}">
        <p14:creationId xmlns:p14="http://schemas.microsoft.com/office/powerpoint/2010/main" val="3763363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/>
          </a:p>
        </p:txBody>
      </p:sp>
      <p:sp>
        <p:nvSpPr>
          <p:cNvPr id="614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60425" indent="-3286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323975" indent="-263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854200" indent="-263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384425" indent="-263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841625" indent="-2635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298825" indent="-2635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56025" indent="-2635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213225" indent="-2635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9B16931-CB68-42FB-AD40-DBC484305B4A}" type="slidenum">
              <a:rPr lang="ru-RU" altLang="ru-RU" sz="1400" smtClean="0"/>
              <a:pPr>
                <a:spcBef>
                  <a:spcPct val="0"/>
                </a:spcBef>
              </a:pPr>
              <a:t>2</a:t>
            </a:fld>
            <a:endParaRPr lang="ru-RU" altLang="ru-RU" sz="1400"/>
          </a:p>
        </p:txBody>
      </p:sp>
    </p:spTree>
    <p:extLst>
      <p:ext uri="{BB962C8B-B14F-4D97-AF65-F5344CB8AC3E}">
        <p14:creationId xmlns:p14="http://schemas.microsoft.com/office/powerpoint/2010/main" val="36231950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5D92D-AFDE-489B-A4DD-E1E2D96A30FD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9C9-48FC-40BB-8119-51C1C7B5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537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5D92D-AFDE-489B-A4DD-E1E2D96A30FD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9C9-48FC-40BB-8119-51C1C7B5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69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5D92D-AFDE-489B-A4DD-E1E2D96A30FD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9C9-48FC-40BB-8119-51C1C7B5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353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5D92D-AFDE-489B-A4DD-E1E2D96A30FD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9C9-48FC-40BB-8119-51C1C7B5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951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5D92D-AFDE-489B-A4DD-E1E2D96A30FD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9C9-48FC-40BB-8119-51C1C7B5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596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5D92D-AFDE-489B-A4DD-E1E2D96A30FD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9C9-48FC-40BB-8119-51C1C7B5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38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5D92D-AFDE-489B-A4DD-E1E2D96A30FD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9C9-48FC-40BB-8119-51C1C7B5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977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5D92D-AFDE-489B-A4DD-E1E2D96A30FD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9C9-48FC-40BB-8119-51C1C7B5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784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5D92D-AFDE-489B-A4DD-E1E2D96A30FD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9C9-48FC-40BB-8119-51C1C7B5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973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5D92D-AFDE-489B-A4DD-E1E2D96A30FD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9C9-48FC-40BB-8119-51C1C7B5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889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5D92D-AFDE-489B-A4DD-E1E2D96A30FD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9C9-48FC-40BB-8119-51C1C7B5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714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C5D92D-AFDE-489B-A4DD-E1E2D96A30FD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3759C9-48FC-40BB-8119-51C1C7B5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267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59352" y="71438"/>
            <a:ext cx="8980086" cy="649287"/>
          </a:xfrm>
          <a:ln w="22225"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>
            <a:noAutofit/>
          </a:bodyPr>
          <a:lstStyle/>
          <a:p>
            <a:pPr algn="ctr">
              <a:defRPr/>
            </a:pPr>
            <a:r>
              <a:rPr lang="ru-RU" altLang="ru-RU" sz="20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Отчет руководства о результатах финансово-хозяйственной деятельности  (MD&amp;A) и исполнении ключевых КПД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123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31AEC13-CA28-4A4B-A372-873D0AFB313E}" type="slidenum">
              <a:rPr lang="ru-RU" altLang="ru-RU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ru-RU" altLang="ru-RU" sz="1200">
              <a:solidFill>
                <a:srgbClr val="898989"/>
              </a:solidFill>
            </a:endParaRPr>
          </a:p>
        </p:txBody>
      </p:sp>
      <p:cxnSp>
        <p:nvCxnSpPr>
          <p:cNvPr id="5" name="Прямая соединительная линия 4"/>
          <p:cNvCxnSpPr>
            <a:cxnSpLocks/>
          </p:cNvCxnSpPr>
          <p:nvPr/>
        </p:nvCxnSpPr>
        <p:spPr>
          <a:xfrm flipV="1">
            <a:off x="192088" y="677863"/>
            <a:ext cx="11880850" cy="42862"/>
          </a:xfrm>
          <a:prstGeom prst="line">
            <a:avLst/>
          </a:prstGeom>
          <a:ln w="22225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Рисунок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397510" y="-4929"/>
            <a:ext cx="1747162" cy="54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270" name="TextBox 8"/>
          <p:cNvSpPr txBox="1">
            <a:spLocks noChangeArrowheads="1"/>
          </p:cNvSpPr>
          <p:nvPr/>
        </p:nvSpPr>
        <p:spPr bwMode="auto">
          <a:xfrm>
            <a:off x="10883899" y="589756"/>
            <a:ext cx="1116013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1100" b="1" dirty="0">
                <a:latin typeface="+mj-lt"/>
              </a:rPr>
              <a:t>млн. тенге</a:t>
            </a:r>
          </a:p>
        </p:txBody>
      </p:sp>
      <p:sp>
        <p:nvSpPr>
          <p:cNvPr id="9" name="Текст 2"/>
          <p:cNvSpPr txBox="1">
            <a:spLocks/>
          </p:cNvSpPr>
          <p:nvPr/>
        </p:nvSpPr>
        <p:spPr bwMode="auto">
          <a:xfrm>
            <a:off x="184944" y="4984369"/>
            <a:ext cx="11822112" cy="2087563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342900" indent="-34290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742950" indent="-3429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342900" lvl="2"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r>
              <a:rPr lang="ru-RU" altLang="ru-RU" sz="1000" dirty="0">
                <a:solidFill>
                  <a:srgbClr val="002060"/>
                </a:solidFill>
                <a:latin typeface="Arial" charset="0"/>
                <a:cs typeface="Arial" charset="0"/>
              </a:rPr>
              <a:t>Доходы от реализации продукции за 9 месяцев 2024 года составили 1 336,57 млн. тенге, что выше аналогичного прошлого года за счет увеличения стоимости услуг, а также заключения новых доходных договоров на «Услуги по предоставлению доступа к информационным ресурсам» и «Аренда автотранспорта-микроавтобуса без водителя»</a:t>
            </a:r>
          </a:p>
          <a:p>
            <a:pPr marL="342900" lvl="2"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r>
              <a:rPr lang="ru-RU" altLang="ru-RU" sz="1000" dirty="0">
                <a:solidFill>
                  <a:srgbClr val="002060"/>
                </a:solidFill>
                <a:latin typeface="Arial" charset="0"/>
                <a:cs typeface="Arial" charset="0"/>
              </a:rPr>
              <a:t>Доходы от финансирования за 9 месяцев 2024 года составили  1,36  млн. тенге, где  отражены доходы по вознаграждениям по депозитам от размещенных вкладов в банках второго уровня АО «</a:t>
            </a:r>
            <a:r>
              <a:rPr lang="en-US" altLang="ru-RU" sz="1000" dirty="0">
                <a:solidFill>
                  <a:srgbClr val="002060"/>
                </a:solidFill>
                <a:latin typeface="Arial" charset="0"/>
                <a:cs typeface="Arial" charset="0"/>
              </a:rPr>
              <a:t>Forte Bank</a:t>
            </a:r>
            <a:r>
              <a:rPr lang="ru-RU" altLang="ru-RU" sz="1000" dirty="0">
                <a:solidFill>
                  <a:srgbClr val="002060"/>
                </a:solidFill>
                <a:latin typeface="Arial" charset="0"/>
                <a:cs typeface="Arial" charset="0"/>
              </a:rPr>
              <a:t>». </a:t>
            </a:r>
          </a:p>
          <a:p>
            <a:pPr marL="342900" lvl="2"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r>
              <a:rPr lang="ru-RU" altLang="ru-RU" sz="1000" dirty="0">
                <a:solidFill>
                  <a:srgbClr val="002060"/>
                </a:solidFill>
                <a:latin typeface="Arial" charset="0"/>
                <a:cs typeface="Arial" charset="0"/>
              </a:rPr>
              <a:t>Себестоимость за 9 месяцев 2024 года составила  896,34 млн. тенге за счет роста услуги по гражданско-правовым договорам на 16%.   </a:t>
            </a:r>
          </a:p>
          <a:p>
            <a:pPr marL="342900" lvl="2"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r>
              <a:rPr lang="ru-RU" altLang="ru-RU" sz="1000" dirty="0">
                <a:solidFill>
                  <a:srgbClr val="002060"/>
                </a:solidFill>
                <a:latin typeface="Arial" charset="0"/>
                <a:cs typeface="Arial" charset="0"/>
              </a:rPr>
              <a:t>Общие и админ. расходы за 9 месяцев 2024 года составили 184,96 млн. тенге за счет увеличение должностных окладов на 9,5 %.</a:t>
            </a:r>
          </a:p>
          <a:p>
            <a:pPr marL="342900" lvl="2"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r>
              <a:rPr lang="en-US" altLang="ru-RU" sz="1000" dirty="0">
                <a:solidFill>
                  <a:srgbClr val="002060"/>
                </a:solidFill>
                <a:latin typeface="Arial" charset="0"/>
                <a:cs typeface="Arial" charset="0"/>
              </a:rPr>
              <a:t>EBITDA </a:t>
            </a:r>
            <a:r>
              <a:rPr lang="ru-RU" altLang="ru-RU" sz="1000" dirty="0">
                <a:solidFill>
                  <a:srgbClr val="002060"/>
                </a:solidFill>
                <a:latin typeface="Arial" charset="0"/>
                <a:cs typeface="Arial" charset="0"/>
              </a:rPr>
              <a:t>за 9 месяцев 2024 года составила 337,94 млн. тенге  за счет увеличения роста доходов. </a:t>
            </a:r>
          </a:p>
          <a:p>
            <a:pPr marL="342900" lvl="2"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r>
              <a:rPr lang="ru-RU" altLang="ru-RU" sz="1000" dirty="0">
                <a:solidFill>
                  <a:srgbClr val="002060"/>
                </a:solidFill>
                <a:latin typeface="Arial" charset="0"/>
                <a:cs typeface="Arial" charset="0"/>
              </a:rPr>
              <a:t>Итоговая прибыль за 9 месяцев  2024 года составила 201,73 млн. тенге связано с увеличением доходов и </a:t>
            </a:r>
            <a:r>
              <a:rPr lang="ru-RU" altLang="ru-RU" sz="1000">
                <a:solidFill>
                  <a:srgbClr val="002060"/>
                </a:solidFill>
                <a:latin typeface="Arial" charset="0"/>
                <a:cs typeface="Arial" charset="0"/>
              </a:rPr>
              <a:t>оптимизации расходов.</a:t>
            </a:r>
            <a:endParaRPr lang="ru-RU" altLang="ru-RU" sz="1000" dirty="0">
              <a:solidFill>
                <a:srgbClr val="002060"/>
              </a:solidFill>
              <a:latin typeface="Arial" charset="0"/>
              <a:cs typeface="Arial" charset="0"/>
            </a:endParaRPr>
          </a:p>
          <a:p>
            <a:pPr marL="342900" lvl="2"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endParaRPr lang="ru-RU" altLang="ru-RU" sz="900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marL="342900" lvl="2"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endParaRPr lang="ru-RU" altLang="ru-RU" sz="900" dirty="0">
              <a:latin typeface="Arial" charset="0"/>
              <a:cs typeface="Arial" charset="0"/>
            </a:endParaRPr>
          </a:p>
          <a:p>
            <a:pPr lvl="2"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endParaRPr lang="ru-RU" altLang="ru-RU" sz="600" dirty="0">
              <a:latin typeface="Arial" charset="0"/>
              <a:cs typeface="Arial" charset="0"/>
            </a:endParaRPr>
          </a:p>
          <a:p>
            <a:pPr lvl="2"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endParaRPr lang="ru-RU" altLang="ru-RU" sz="600" dirty="0">
              <a:latin typeface="Arial" charset="0"/>
              <a:cs typeface="Arial" charset="0"/>
            </a:endParaRPr>
          </a:p>
          <a:p>
            <a:pPr lvl="2"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endParaRPr lang="ru-RU" altLang="ru-RU" sz="600" dirty="0">
              <a:latin typeface="Arial" charset="0"/>
              <a:cs typeface="Arial" charset="0"/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endParaRPr lang="ru-RU" altLang="ru-RU" sz="600" dirty="0">
              <a:latin typeface="Arial" charset="0"/>
              <a:cs typeface="Arial" charset="0"/>
            </a:endParaRPr>
          </a:p>
        </p:txBody>
      </p:sp>
      <p:pic>
        <p:nvPicPr>
          <p:cNvPr id="10" name="Picture 2" descr="D:\работа\фриланс\Samruk Energy\Презентация\logo ESC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88" y="115888"/>
            <a:ext cx="1150937" cy="51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A03EFF2B-2461-464F-BF26-7A2B2413FA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0657129"/>
              </p:ext>
            </p:extLst>
          </p:nvPr>
        </p:nvGraphicFramePr>
        <p:xfrm>
          <a:off x="192088" y="829849"/>
          <a:ext cx="11733213" cy="4168513"/>
        </p:xfrm>
        <a:graphic>
          <a:graphicData uri="http://schemas.openxmlformats.org/drawingml/2006/table">
            <a:tbl>
              <a:tblPr/>
              <a:tblGrid>
                <a:gridCol w="989012">
                  <a:extLst>
                    <a:ext uri="{9D8B030D-6E8A-4147-A177-3AD203B41FA5}">
                      <a16:colId xmlns:a16="http://schemas.microsoft.com/office/drawing/2014/main" val="2079810526"/>
                    </a:ext>
                  </a:extLst>
                </a:gridCol>
                <a:gridCol w="4824741">
                  <a:extLst>
                    <a:ext uri="{9D8B030D-6E8A-4147-A177-3AD203B41FA5}">
                      <a16:colId xmlns:a16="http://schemas.microsoft.com/office/drawing/2014/main" val="2385887834"/>
                    </a:ext>
                  </a:extLst>
                </a:gridCol>
                <a:gridCol w="1479865">
                  <a:extLst>
                    <a:ext uri="{9D8B030D-6E8A-4147-A177-3AD203B41FA5}">
                      <a16:colId xmlns:a16="http://schemas.microsoft.com/office/drawing/2014/main" val="3173831104"/>
                    </a:ext>
                  </a:extLst>
                </a:gridCol>
                <a:gridCol w="1479865">
                  <a:extLst>
                    <a:ext uri="{9D8B030D-6E8A-4147-A177-3AD203B41FA5}">
                      <a16:colId xmlns:a16="http://schemas.microsoft.com/office/drawing/2014/main" val="1263088319"/>
                    </a:ext>
                  </a:extLst>
                </a:gridCol>
                <a:gridCol w="1479865">
                  <a:extLst>
                    <a:ext uri="{9D8B030D-6E8A-4147-A177-3AD203B41FA5}">
                      <a16:colId xmlns:a16="http://schemas.microsoft.com/office/drawing/2014/main" val="1993231542"/>
                    </a:ext>
                  </a:extLst>
                </a:gridCol>
                <a:gridCol w="1479865">
                  <a:extLst>
                    <a:ext uri="{9D8B030D-6E8A-4147-A177-3AD203B41FA5}">
                      <a16:colId xmlns:a16="http://schemas.microsoft.com/office/drawing/2014/main" val="95248969"/>
                    </a:ext>
                  </a:extLst>
                </a:gridCol>
              </a:tblGrid>
              <a:tr h="205465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№ п/п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Наименование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2023 г.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 мес 2023г.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 мес 2024г.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факт 9 мес. 24г. /факту 9 мес.  23г.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3271481"/>
                  </a:ext>
                </a:extLst>
              </a:tr>
              <a:tr h="1454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Факт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Факт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Факт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271281"/>
                  </a:ext>
                </a:extLst>
              </a:tr>
              <a:tr h="14547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1.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ROACE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57130"/>
                  </a:ext>
                </a:extLst>
              </a:tr>
              <a:tr h="14547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2.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EBITDA margin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1132670"/>
                  </a:ext>
                </a:extLst>
              </a:tr>
              <a:tr h="14547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3.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Доходы всего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1 597,36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1 142,53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1 337,96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3605675"/>
                  </a:ext>
                </a:extLst>
              </a:tr>
              <a:tr h="21352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Доход от реализации продукции и оказания услуг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1 595,03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1 140,82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1 336,57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3335013"/>
                  </a:ext>
                </a:extLst>
              </a:tr>
              <a:tr h="14547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по конторскому обслуживанию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510,23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327,65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379,77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1909579"/>
                  </a:ext>
                </a:extLst>
              </a:tr>
              <a:tr h="14547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по обслуживанию ИТ инфраструктуры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1 084,81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813,17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953,55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2306845"/>
                  </a:ext>
                </a:extLst>
              </a:tr>
              <a:tr h="21352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Аренда автотранспорта - микроавтобус без водителя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3605348"/>
                  </a:ext>
                </a:extLst>
              </a:tr>
              <a:tr h="14547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Доходы от финансирования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5767857"/>
                  </a:ext>
                </a:extLst>
              </a:tr>
              <a:tr h="14547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Прочие доходы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6135225"/>
                  </a:ext>
                </a:extLst>
              </a:tr>
              <a:tr h="14547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Расходы всего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1 470,10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936,68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1 116,00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8336664"/>
                  </a:ext>
                </a:extLst>
              </a:tr>
              <a:tr h="14547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Себестоимость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1 206,48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770,61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896,34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4495510"/>
                  </a:ext>
                </a:extLst>
              </a:tr>
              <a:tr h="21352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Расходы на реализацию продукции и оказание услуг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5514832"/>
                  </a:ext>
                </a:extLst>
              </a:tr>
              <a:tr h="14547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Общие и административные расходы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252,35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156,96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184,96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6057995"/>
                  </a:ext>
                </a:extLst>
              </a:tr>
              <a:tr h="14547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Расходы на финансирование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4083651"/>
                  </a:ext>
                </a:extLst>
              </a:tr>
              <a:tr h="21352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Прочие расходы от неосновной деятельности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1719175"/>
                  </a:ext>
                </a:extLst>
              </a:tr>
              <a:tr h="14547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Валовая прибыль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388,55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370,22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440,22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6595345"/>
                  </a:ext>
                </a:extLst>
              </a:tr>
              <a:tr h="14547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Операционная прибыль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136,21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213,25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255,26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7791842"/>
                  </a:ext>
                </a:extLst>
              </a:tr>
              <a:tr h="14547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EBITDA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209,27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268,27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337,94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5195998"/>
                  </a:ext>
                </a:extLst>
              </a:tr>
              <a:tr h="14547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Расходы по КПН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953097"/>
                  </a:ext>
                </a:extLst>
              </a:tr>
              <a:tr h="14547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Итоговая прибыль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102,04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180,14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201,73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49124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3899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59352" y="71438"/>
            <a:ext cx="8980086" cy="649287"/>
          </a:xfrm>
          <a:ln w="22225"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>
            <a:noAutofit/>
          </a:bodyPr>
          <a:lstStyle/>
          <a:p>
            <a:pPr algn="ctr">
              <a:defRPr/>
            </a:pPr>
            <a:r>
              <a:rPr lang="ru-RU" altLang="ru-RU" sz="20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Анализ руководством компании финансового состояния и результатов деятельности (MD&amp;A) 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123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31AEC13-CA28-4A4B-A372-873D0AFB313E}" type="slidenum">
              <a:rPr lang="ru-RU" altLang="ru-RU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ru-RU" altLang="ru-RU" sz="1200">
              <a:solidFill>
                <a:srgbClr val="898989"/>
              </a:solidFill>
            </a:endParaRPr>
          </a:p>
        </p:txBody>
      </p:sp>
      <p:cxnSp>
        <p:nvCxnSpPr>
          <p:cNvPr id="5" name="Прямая соединительная линия 4"/>
          <p:cNvCxnSpPr>
            <a:cxnSpLocks/>
          </p:cNvCxnSpPr>
          <p:nvPr/>
        </p:nvCxnSpPr>
        <p:spPr>
          <a:xfrm flipV="1">
            <a:off x="192088" y="677863"/>
            <a:ext cx="11880850" cy="42862"/>
          </a:xfrm>
          <a:prstGeom prst="line">
            <a:avLst/>
          </a:prstGeom>
          <a:ln w="22225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Рисунок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397510" y="-4929"/>
            <a:ext cx="1747162" cy="54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Picture 2" descr="D:\работа\фриланс\Samruk Energy\Презентация\logo ESC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88" y="115888"/>
            <a:ext cx="1150937" cy="51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74AAFAD8-43D8-49FF-879A-5D2A4B4B27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9222314"/>
              </p:ext>
            </p:extLst>
          </p:nvPr>
        </p:nvGraphicFramePr>
        <p:xfrm>
          <a:off x="192088" y="978216"/>
          <a:ext cx="11809410" cy="3593782"/>
        </p:xfrm>
        <a:graphic>
          <a:graphicData uri="http://schemas.openxmlformats.org/drawingml/2006/table">
            <a:tbl>
              <a:tblPr/>
              <a:tblGrid>
                <a:gridCol w="1103312">
                  <a:extLst>
                    <a:ext uri="{9D8B030D-6E8A-4147-A177-3AD203B41FA5}">
                      <a16:colId xmlns:a16="http://schemas.microsoft.com/office/drawing/2014/main" val="3876355348"/>
                    </a:ext>
                  </a:extLst>
                </a:gridCol>
                <a:gridCol w="4748198">
                  <a:extLst>
                    <a:ext uri="{9D8B030D-6E8A-4147-A177-3AD203B41FA5}">
                      <a16:colId xmlns:a16="http://schemas.microsoft.com/office/drawing/2014/main" val="2893739402"/>
                    </a:ext>
                  </a:extLst>
                </a:gridCol>
                <a:gridCol w="1489475">
                  <a:extLst>
                    <a:ext uri="{9D8B030D-6E8A-4147-A177-3AD203B41FA5}">
                      <a16:colId xmlns:a16="http://schemas.microsoft.com/office/drawing/2014/main" val="1049935914"/>
                    </a:ext>
                  </a:extLst>
                </a:gridCol>
                <a:gridCol w="1489475">
                  <a:extLst>
                    <a:ext uri="{9D8B030D-6E8A-4147-A177-3AD203B41FA5}">
                      <a16:colId xmlns:a16="http://schemas.microsoft.com/office/drawing/2014/main" val="3859007357"/>
                    </a:ext>
                  </a:extLst>
                </a:gridCol>
                <a:gridCol w="1489475">
                  <a:extLst>
                    <a:ext uri="{9D8B030D-6E8A-4147-A177-3AD203B41FA5}">
                      <a16:colId xmlns:a16="http://schemas.microsoft.com/office/drawing/2014/main" val="3542691074"/>
                    </a:ext>
                  </a:extLst>
                </a:gridCol>
                <a:gridCol w="1489475">
                  <a:extLst>
                    <a:ext uri="{9D8B030D-6E8A-4147-A177-3AD203B41FA5}">
                      <a16:colId xmlns:a16="http://schemas.microsoft.com/office/drawing/2014/main" val="390677558"/>
                    </a:ext>
                  </a:extLst>
                </a:gridCol>
              </a:tblGrid>
              <a:tr h="951925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№ п/п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Наименование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2023 г.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 мес 2023г.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 мес 2024г.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факт 9 мес. 24г. /факту 9 мес.  23г.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4533760"/>
                  </a:ext>
                </a:extLst>
              </a:tr>
              <a:tr h="3315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Факт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Факт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Факт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1392337"/>
                  </a:ext>
                </a:extLst>
              </a:tr>
              <a:tr h="33156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Активы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449,28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504,22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819,92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0328147"/>
                  </a:ext>
                </a:extLst>
              </a:tr>
              <a:tr h="33156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СК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209,49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287,59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411,22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7738456"/>
                  </a:ext>
                </a:extLst>
              </a:tr>
              <a:tr h="33156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Обязательства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239,80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216,63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408,70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9866202"/>
                  </a:ext>
                </a:extLst>
              </a:tr>
              <a:tr h="33156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EBITDA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209,27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195,63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207,74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1377004"/>
                  </a:ext>
                </a:extLst>
              </a:tr>
              <a:tr h="33156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5.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Тек. ликвидность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892908"/>
                  </a:ext>
                </a:extLst>
              </a:tr>
              <a:tr h="65244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6.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Рентабельность деятельности (итоговая прибыль на расходы)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6,94%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19,23%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18,08%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86064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311264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391</TotalTime>
  <Words>544</Words>
  <Application>Microsoft Office PowerPoint</Application>
  <PresentationFormat>Широкоэкранный</PresentationFormat>
  <Paragraphs>191</Paragraphs>
  <Slides>2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 2</vt:lpstr>
      <vt:lpstr>Тема Office</vt:lpstr>
      <vt:lpstr>Отчет руководства о результатах финансово-хозяйственной деятельности  (MD&amp;A) и исполнении ключевых КПД</vt:lpstr>
      <vt:lpstr>Анализ руководством компании финансового состояния и результатов деятельности (MD&amp;A)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руководства о результатах финансово-хозяйственной деятельности  (MD&amp;A) и исполнении ключевых КПД</dc:title>
  <dc:creator>Мансуров Жанат</dc:creator>
  <cp:lastModifiedBy>Мансуров Жанат</cp:lastModifiedBy>
  <cp:revision>9</cp:revision>
  <dcterms:created xsi:type="dcterms:W3CDTF">2023-05-26T04:15:47Z</dcterms:created>
  <dcterms:modified xsi:type="dcterms:W3CDTF">2024-10-28T06:19:39Z</dcterms:modified>
</cp:coreProperties>
</file>