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184944" y="4984369"/>
            <a:ext cx="11822112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за 9 месяцев 2024 года составили 1 336,57 млн. тенге, что выше аналогичного прошлого года за счет увеличения стоимости услуг, а также заключения новых доходных договоров на «Услуги по предоставлению доступа к информационным ресурсам» и «Аренда автотранспорта-микроавтобуса без водителя»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за 9 месяцев 2024 года составили  1,36 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за 9 месяцев 2024 года составила  896,34 млн. тенге за счет роста услуги по гражданско-правовым договорам на 16%.  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за 9 месяцев 2024 года составили 184,96 млн. тенге за счет увеличение должностных окладов на 9,5 %.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за 9 месяцев 2024 года составила 337,94 млн. тенге  за счет увеличения роста доходов.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за 9 месяцев  2024 года составила 201,73 млн. тенге связано с увеличением доходов и </a:t>
            </a:r>
            <a:r>
              <a:rPr lang="ru-RU" altLang="ru-RU" sz="1000">
                <a:solidFill>
                  <a:srgbClr val="002060"/>
                </a:solidFill>
                <a:latin typeface="Arial" charset="0"/>
                <a:cs typeface="Arial" charset="0"/>
              </a:rPr>
              <a:t>оптимизации расходов.</a:t>
            </a:r>
            <a:endParaRPr lang="ru-RU" altLang="ru-RU" sz="1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03EFF2B-2461-464F-BF26-7A2B2413F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57129"/>
              </p:ext>
            </p:extLst>
          </p:nvPr>
        </p:nvGraphicFramePr>
        <p:xfrm>
          <a:off x="192088" y="829849"/>
          <a:ext cx="11733213" cy="4168513"/>
        </p:xfrm>
        <a:graphic>
          <a:graphicData uri="http://schemas.openxmlformats.org/drawingml/2006/table">
            <a:tbl>
              <a:tblPr/>
              <a:tblGrid>
                <a:gridCol w="989012">
                  <a:extLst>
                    <a:ext uri="{9D8B030D-6E8A-4147-A177-3AD203B41FA5}">
                      <a16:colId xmlns:a16="http://schemas.microsoft.com/office/drawing/2014/main" val="2079810526"/>
                    </a:ext>
                  </a:extLst>
                </a:gridCol>
                <a:gridCol w="4824741">
                  <a:extLst>
                    <a:ext uri="{9D8B030D-6E8A-4147-A177-3AD203B41FA5}">
                      <a16:colId xmlns:a16="http://schemas.microsoft.com/office/drawing/2014/main" val="2385887834"/>
                    </a:ext>
                  </a:extLst>
                </a:gridCol>
                <a:gridCol w="1479865">
                  <a:extLst>
                    <a:ext uri="{9D8B030D-6E8A-4147-A177-3AD203B41FA5}">
                      <a16:colId xmlns:a16="http://schemas.microsoft.com/office/drawing/2014/main" val="3173831104"/>
                    </a:ext>
                  </a:extLst>
                </a:gridCol>
                <a:gridCol w="1479865">
                  <a:extLst>
                    <a:ext uri="{9D8B030D-6E8A-4147-A177-3AD203B41FA5}">
                      <a16:colId xmlns:a16="http://schemas.microsoft.com/office/drawing/2014/main" val="1263088319"/>
                    </a:ext>
                  </a:extLst>
                </a:gridCol>
                <a:gridCol w="1479865">
                  <a:extLst>
                    <a:ext uri="{9D8B030D-6E8A-4147-A177-3AD203B41FA5}">
                      <a16:colId xmlns:a16="http://schemas.microsoft.com/office/drawing/2014/main" val="1993231542"/>
                    </a:ext>
                  </a:extLst>
                </a:gridCol>
                <a:gridCol w="1479865">
                  <a:extLst>
                    <a:ext uri="{9D8B030D-6E8A-4147-A177-3AD203B41FA5}">
                      <a16:colId xmlns:a16="http://schemas.microsoft.com/office/drawing/2014/main" val="95248969"/>
                    </a:ext>
                  </a:extLst>
                </a:gridCol>
              </a:tblGrid>
              <a:tr h="20546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 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9 мес. 24г. /факту 9 мес.  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71481"/>
                  </a:ext>
                </a:extLst>
              </a:tr>
              <a:tr h="145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1281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7130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132670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1 142,53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1 337,96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605675"/>
                  </a:ext>
                </a:extLst>
              </a:tr>
              <a:tr h="213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1 140,82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1 336,57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35013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909579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1 084,81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06845"/>
                  </a:ext>
                </a:extLst>
              </a:tr>
              <a:tr h="213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Аренда автотранспорта - микроавтобус без водителя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05348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767857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35225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1 116,00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336664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495510"/>
                  </a:ext>
                </a:extLst>
              </a:tr>
              <a:tr h="213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514832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57995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083651"/>
                  </a:ext>
                </a:extLst>
              </a:tr>
              <a:tr h="2135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719175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595345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91842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95998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53097"/>
                  </a:ext>
                </a:extLst>
              </a:tr>
              <a:tr h="1454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91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4AAFAD8-43D8-49FF-879A-5D2A4B4B2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22314"/>
              </p:ext>
            </p:extLst>
          </p:nvPr>
        </p:nvGraphicFramePr>
        <p:xfrm>
          <a:off x="192088" y="978216"/>
          <a:ext cx="11809410" cy="3593782"/>
        </p:xfrm>
        <a:graphic>
          <a:graphicData uri="http://schemas.openxmlformats.org/drawingml/2006/table">
            <a:tbl>
              <a:tblPr/>
              <a:tblGrid>
                <a:gridCol w="1103312">
                  <a:extLst>
                    <a:ext uri="{9D8B030D-6E8A-4147-A177-3AD203B41FA5}">
                      <a16:colId xmlns:a16="http://schemas.microsoft.com/office/drawing/2014/main" val="3876355348"/>
                    </a:ext>
                  </a:extLst>
                </a:gridCol>
                <a:gridCol w="4748198">
                  <a:extLst>
                    <a:ext uri="{9D8B030D-6E8A-4147-A177-3AD203B41FA5}">
                      <a16:colId xmlns:a16="http://schemas.microsoft.com/office/drawing/2014/main" val="2893739402"/>
                    </a:ext>
                  </a:extLst>
                </a:gridCol>
                <a:gridCol w="1489475">
                  <a:extLst>
                    <a:ext uri="{9D8B030D-6E8A-4147-A177-3AD203B41FA5}">
                      <a16:colId xmlns:a16="http://schemas.microsoft.com/office/drawing/2014/main" val="1049935914"/>
                    </a:ext>
                  </a:extLst>
                </a:gridCol>
                <a:gridCol w="1489475">
                  <a:extLst>
                    <a:ext uri="{9D8B030D-6E8A-4147-A177-3AD203B41FA5}">
                      <a16:colId xmlns:a16="http://schemas.microsoft.com/office/drawing/2014/main" val="3859007357"/>
                    </a:ext>
                  </a:extLst>
                </a:gridCol>
                <a:gridCol w="1489475">
                  <a:extLst>
                    <a:ext uri="{9D8B030D-6E8A-4147-A177-3AD203B41FA5}">
                      <a16:colId xmlns:a16="http://schemas.microsoft.com/office/drawing/2014/main" val="3542691074"/>
                    </a:ext>
                  </a:extLst>
                </a:gridCol>
                <a:gridCol w="1489475">
                  <a:extLst>
                    <a:ext uri="{9D8B030D-6E8A-4147-A177-3AD203B41FA5}">
                      <a16:colId xmlns:a16="http://schemas.microsoft.com/office/drawing/2014/main" val="390677558"/>
                    </a:ext>
                  </a:extLst>
                </a:gridCol>
              </a:tblGrid>
              <a:tr h="95192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мес 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9 мес. 24г. /факту 9 мес.  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33760"/>
                  </a:ext>
                </a:extLst>
              </a:tr>
              <a:tr h="331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92337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328147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38456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66202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77004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92908"/>
                  </a:ext>
                </a:extLst>
              </a:tr>
              <a:tr h="652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606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544</Words>
  <Application>Microsoft Office PowerPoint</Application>
  <PresentationFormat>Широкоэкранный</PresentationFormat>
  <Paragraphs>191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Мансуров Жанат</cp:lastModifiedBy>
  <cp:revision>9</cp:revision>
  <dcterms:created xsi:type="dcterms:W3CDTF">2023-05-26T04:15:47Z</dcterms:created>
  <dcterms:modified xsi:type="dcterms:W3CDTF">2024-10-28T06:19:39Z</dcterms:modified>
</cp:coreProperties>
</file>