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4E865-0E9E-4AC4-B9CD-B1D523942B31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D908E-F9FD-482D-8137-3E241CB78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28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60425" indent="-328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32397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54200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8442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416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988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560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132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B16931-CB68-42FB-AD40-DBC484305B4A}" type="slidenum">
              <a:rPr lang="ru-RU" altLang="ru-RU" sz="1400" smtClean="0"/>
              <a:pPr>
                <a:spcBef>
                  <a:spcPct val="0"/>
                </a:spcBef>
              </a:pPr>
              <a:t>1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3763363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60425" indent="-328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32397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54200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8442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416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988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560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132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B16931-CB68-42FB-AD40-DBC484305B4A}" type="slidenum">
              <a:rPr lang="ru-RU" altLang="ru-RU" sz="1400" smtClean="0"/>
              <a:pPr>
                <a:spcBef>
                  <a:spcPct val="0"/>
                </a:spcBef>
              </a:pPr>
              <a:t>2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3623195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37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69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353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51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96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38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7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8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73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8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71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5D92D-AFDE-489B-A4DD-E1E2D96A30FD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6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9352" y="71438"/>
            <a:ext cx="8980086" cy="649287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Отчет руководства о результатах финансово-хозяйственной деятельности  (MD&amp;A) и исполнении ключевых КПД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12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1AEC13-CA28-4A4B-A372-873D0AFB313E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 flipV="1">
            <a:off x="192088" y="677863"/>
            <a:ext cx="11880850" cy="42862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97510" y="-4929"/>
            <a:ext cx="1747162" cy="5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270" name="TextBox 8"/>
          <p:cNvSpPr txBox="1">
            <a:spLocks noChangeArrowheads="1"/>
          </p:cNvSpPr>
          <p:nvPr/>
        </p:nvSpPr>
        <p:spPr bwMode="auto">
          <a:xfrm>
            <a:off x="10883899" y="589756"/>
            <a:ext cx="111601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100" b="1" dirty="0">
                <a:latin typeface="+mj-lt"/>
              </a:rPr>
              <a:t>млн. тенге</a:t>
            </a:r>
          </a:p>
        </p:txBody>
      </p:sp>
      <p:sp>
        <p:nvSpPr>
          <p:cNvPr id="9" name="Текст 2"/>
          <p:cNvSpPr txBox="1">
            <a:spLocks/>
          </p:cNvSpPr>
          <p:nvPr/>
        </p:nvSpPr>
        <p:spPr bwMode="auto">
          <a:xfrm>
            <a:off x="184944" y="4984369"/>
            <a:ext cx="11822112" cy="20875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342900" indent="-3429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742950" indent="-3429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Доходы от реализации продукции за 9 месяцев 2024 года составили 1 336,57 млн. тенге, что выше аналогичного прошлого года за счет увеличения стоимости услуг, а также заключения новых доходных договоров на «Услуги по предоставлению доступа к информационным ресурсам» и «Аренда автотранспорта-микроавтобуса без водителя»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Доходы от финансирования за 2024 года составили  1,</a:t>
            </a:r>
            <a:r>
              <a:rPr lang="en-US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87</a:t>
            </a: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  млн. тенге, где  отражены доходы по вознаграждениям по депозитам от размещенных вкладов в банках второго уровня АО «</a:t>
            </a:r>
            <a:r>
              <a:rPr lang="en-US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Forte Bank</a:t>
            </a: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». 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Себестоимость за 2024 года составила  </a:t>
            </a:r>
            <a:r>
              <a:rPr lang="en-US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1 443,12</a:t>
            </a: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 млн. тенге за счет роста услуги по гражданско-правовым договорам на </a:t>
            </a:r>
            <a:r>
              <a:rPr lang="en-US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2</a:t>
            </a: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%, матпомощь и социальные выплаты, не входящие в ФОТ на 16,2%, амортизации ОС </a:t>
            </a:r>
            <a:r>
              <a:rPr lang="ru-RU" altLang="ru-RU" sz="1000">
                <a:solidFill>
                  <a:srgbClr val="002060"/>
                </a:solidFill>
                <a:latin typeface="Arial" charset="0"/>
                <a:cs typeface="Arial" charset="0"/>
              </a:rPr>
              <a:t>и НМА на 113%.   </a:t>
            </a:r>
            <a:endParaRPr lang="ru-RU" altLang="ru-RU" sz="1000" dirty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Общие и админ. расходы за 2024 года составили </a:t>
            </a:r>
            <a:r>
              <a:rPr lang="en-US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301,99</a:t>
            </a: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 млн. тенге за счет увеличение должностных окладов на 9,5 %.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en-US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EBITDA </a:t>
            </a: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за 2024 года составила </a:t>
            </a:r>
            <a:r>
              <a:rPr lang="en-US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314,01</a:t>
            </a: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 млн. тенге  за счет увеличения роста доходов. 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Итоговая прибыль за 2024 года составила </a:t>
            </a:r>
            <a:r>
              <a:rPr lang="en-US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104,35</a:t>
            </a: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 млн. тенге связано с увеличением доходов и оптимизации расходов.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9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900" dirty="0">
              <a:latin typeface="Arial" charset="0"/>
              <a:cs typeface="Arial" charset="0"/>
            </a:endParaRPr>
          </a:p>
          <a:p>
            <a:pPr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  <a:p>
            <a:pPr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  <a:p>
            <a:pPr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</p:txBody>
      </p:sp>
      <p:pic>
        <p:nvPicPr>
          <p:cNvPr id="10" name="Picture 2" descr="D:\работа\фриланс\Samruk Energy\Презентация\logo ES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115888"/>
            <a:ext cx="1150937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F52A85B0-BA1F-49CD-8C5D-D9D69CC39D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071110"/>
              </p:ext>
            </p:extLst>
          </p:nvPr>
        </p:nvGraphicFramePr>
        <p:xfrm>
          <a:off x="293022" y="802629"/>
          <a:ext cx="11706891" cy="4532151"/>
        </p:xfrm>
        <a:graphic>
          <a:graphicData uri="http://schemas.openxmlformats.org/drawingml/2006/table">
            <a:tbl>
              <a:tblPr/>
              <a:tblGrid>
                <a:gridCol w="917213">
                  <a:extLst>
                    <a:ext uri="{9D8B030D-6E8A-4147-A177-3AD203B41FA5}">
                      <a16:colId xmlns:a16="http://schemas.microsoft.com/office/drawing/2014/main" val="809072753"/>
                    </a:ext>
                  </a:extLst>
                </a:gridCol>
                <a:gridCol w="5473792">
                  <a:extLst>
                    <a:ext uri="{9D8B030D-6E8A-4147-A177-3AD203B41FA5}">
                      <a16:colId xmlns:a16="http://schemas.microsoft.com/office/drawing/2014/main" val="3696791775"/>
                    </a:ext>
                  </a:extLst>
                </a:gridCol>
                <a:gridCol w="1771962">
                  <a:extLst>
                    <a:ext uri="{9D8B030D-6E8A-4147-A177-3AD203B41FA5}">
                      <a16:colId xmlns:a16="http://schemas.microsoft.com/office/drawing/2014/main" val="3007784479"/>
                    </a:ext>
                  </a:extLst>
                </a:gridCol>
                <a:gridCol w="1771962">
                  <a:extLst>
                    <a:ext uri="{9D8B030D-6E8A-4147-A177-3AD203B41FA5}">
                      <a16:colId xmlns:a16="http://schemas.microsoft.com/office/drawing/2014/main" val="3901184747"/>
                    </a:ext>
                  </a:extLst>
                </a:gridCol>
                <a:gridCol w="1771962">
                  <a:extLst>
                    <a:ext uri="{9D8B030D-6E8A-4147-A177-3AD203B41FA5}">
                      <a16:colId xmlns:a16="http://schemas.microsoft.com/office/drawing/2014/main" val="3580914935"/>
                    </a:ext>
                  </a:extLst>
                </a:gridCol>
              </a:tblGrid>
              <a:tr h="63389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№ п/п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 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2024г.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факт 2024г. /факту 2023г.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833143"/>
                  </a:ext>
                </a:extLst>
              </a:tr>
              <a:tr h="1340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535026"/>
                  </a:ext>
                </a:extLst>
              </a:tr>
              <a:tr h="13409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ROACE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674974"/>
                  </a:ext>
                </a:extLst>
              </a:tr>
              <a:tr h="13409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EBITDA margin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555515"/>
                  </a:ext>
                </a:extLst>
              </a:tr>
              <a:tr h="13409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Доходы всего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1 597,36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1 946,83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967701"/>
                  </a:ext>
                </a:extLst>
              </a:tr>
              <a:tr h="26209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Доход от реализации продукции и оказания услуг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1 595,03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1 944,92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613246"/>
                  </a:ext>
                </a:extLst>
              </a:tr>
              <a:tr h="13409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конторскому обслуживанию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510,23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583,81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992430"/>
                  </a:ext>
                </a:extLst>
              </a:tr>
              <a:tr h="13409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обслуживанию ИТ инфраструктуры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1 084,81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1 357,08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837680"/>
                  </a:ext>
                </a:extLst>
              </a:tr>
              <a:tr h="26209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Аренда автотранспорта - микроавтобус без водителя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304955"/>
                  </a:ext>
                </a:extLst>
              </a:tr>
              <a:tr h="13409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Доходы от финансирования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50939"/>
                  </a:ext>
                </a:extLst>
              </a:tr>
              <a:tr h="13409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Прочие доходы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675284"/>
                  </a:ext>
                </a:extLst>
              </a:tr>
              <a:tr h="13409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всего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1 470,10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1 792,92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876227"/>
                  </a:ext>
                </a:extLst>
              </a:tr>
              <a:tr h="13409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Себестоимость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1 206,48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1 443,12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241434"/>
                  </a:ext>
                </a:extLst>
              </a:tr>
              <a:tr h="26209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на реализацию продукции и оказание услуг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804040"/>
                  </a:ext>
                </a:extLst>
              </a:tr>
              <a:tr h="13409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Общие и административные расходы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252,35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301,99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962122"/>
                  </a:ext>
                </a:extLst>
              </a:tr>
              <a:tr h="13409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на финансирование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568268"/>
                  </a:ext>
                </a:extLst>
              </a:tr>
              <a:tr h="26209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Прочие расходы от неосновной деятельности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887140"/>
                  </a:ext>
                </a:extLst>
              </a:tr>
              <a:tr h="13409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Валовая прибыль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388,55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501,80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886718"/>
                  </a:ext>
                </a:extLst>
              </a:tr>
              <a:tr h="13409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Операционная прибыль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446361"/>
                  </a:ext>
                </a:extLst>
              </a:tr>
              <a:tr h="13409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EBITDA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314,01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784007"/>
                  </a:ext>
                </a:extLst>
              </a:tr>
              <a:tr h="13409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по КПН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456205"/>
                  </a:ext>
                </a:extLst>
              </a:tr>
              <a:tr h="13409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Итоговая прибыль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611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899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9352" y="71438"/>
            <a:ext cx="8980086" cy="649287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Анализ руководством компании финансового состояния и результатов деятельности (MD&amp;A) 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12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1AEC13-CA28-4A4B-A372-873D0AFB313E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 flipV="1">
            <a:off x="192088" y="677863"/>
            <a:ext cx="11880850" cy="42862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97510" y="-4929"/>
            <a:ext cx="1747162" cy="5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2" descr="D:\работа\фриланс\Samruk Energy\Презентация\logo ES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115888"/>
            <a:ext cx="1150937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F8362CDF-0091-4A3B-A4A5-A633906563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686668"/>
              </p:ext>
            </p:extLst>
          </p:nvPr>
        </p:nvGraphicFramePr>
        <p:xfrm>
          <a:off x="192087" y="1094768"/>
          <a:ext cx="11686148" cy="2168260"/>
        </p:xfrm>
        <a:graphic>
          <a:graphicData uri="http://schemas.openxmlformats.org/drawingml/2006/table">
            <a:tbl>
              <a:tblPr/>
              <a:tblGrid>
                <a:gridCol w="955395">
                  <a:extLst>
                    <a:ext uri="{9D8B030D-6E8A-4147-A177-3AD203B41FA5}">
                      <a16:colId xmlns:a16="http://schemas.microsoft.com/office/drawing/2014/main" val="1012261815"/>
                    </a:ext>
                  </a:extLst>
                </a:gridCol>
                <a:gridCol w="5424287">
                  <a:extLst>
                    <a:ext uri="{9D8B030D-6E8A-4147-A177-3AD203B41FA5}">
                      <a16:colId xmlns:a16="http://schemas.microsoft.com/office/drawing/2014/main" val="1653306253"/>
                    </a:ext>
                  </a:extLst>
                </a:gridCol>
                <a:gridCol w="1768822">
                  <a:extLst>
                    <a:ext uri="{9D8B030D-6E8A-4147-A177-3AD203B41FA5}">
                      <a16:colId xmlns:a16="http://schemas.microsoft.com/office/drawing/2014/main" val="3338005467"/>
                    </a:ext>
                  </a:extLst>
                </a:gridCol>
                <a:gridCol w="1768822">
                  <a:extLst>
                    <a:ext uri="{9D8B030D-6E8A-4147-A177-3AD203B41FA5}">
                      <a16:colId xmlns:a16="http://schemas.microsoft.com/office/drawing/2014/main" val="1675233595"/>
                    </a:ext>
                  </a:extLst>
                </a:gridCol>
                <a:gridCol w="1768822">
                  <a:extLst>
                    <a:ext uri="{9D8B030D-6E8A-4147-A177-3AD203B41FA5}">
                      <a16:colId xmlns:a16="http://schemas.microsoft.com/office/drawing/2014/main" val="1949412795"/>
                    </a:ext>
                  </a:extLst>
                </a:gridCol>
              </a:tblGrid>
              <a:tr h="40386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№ п/п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 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2024г.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факт 2024г. /факту 2023г.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683102"/>
                  </a:ext>
                </a:extLst>
              </a:tr>
              <a:tr h="1331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514322"/>
                  </a:ext>
                </a:extLst>
              </a:tr>
              <a:tr h="22740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Активы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449,28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1 435,38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491306"/>
                  </a:ext>
                </a:extLst>
              </a:tr>
              <a:tr h="22740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327,49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830416"/>
                  </a:ext>
                </a:extLst>
              </a:tr>
              <a:tr h="22740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Обязательства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239,80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1 107,89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016154"/>
                  </a:ext>
                </a:extLst>
              </a:tr>
              <a:tr h="22740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EBITDA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314,01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709215"/>
                  </a:ext>
                </a:extLst>
              </a:tr>
              <a:tr h="22740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Тек. ликвидность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289628"/>
                  </a:ext>
                </a:extLst>
              </a:tr>
              <a:tr h="44447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Рентабельность деятельности (итоговая прибыль на расходы)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006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31126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503</Words>
  <Application>Microsoft Office PowerPoint</Application>
  <PresentationFormat>Широкоэкранный</PresentationFormat>
  <Paragraphs>161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 2</vt:lpstr>
      <vt:lpstr>Тема Office</vt:lpstr>
      <vt:lpstr>Отчет руководства о результатах финансово-хозяйственной деятельности  (MD&amp;A) и исполнении ключевых КПД</vt:lpstr>
      <vt:lpstr>Анализ руководством компании финансового состояния и результатов деятельности (MD&amp;A)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руководства о результатах финансово-хозяйственной деятельности  (MD&amp;A) и исполнении ключевых КПД</dc:title>
  <dc:creator>Мансуров Жанат</dc:creator>
  <cp:lastModifiedBy>Мансуров Жанат</cp:lastModifiedBy>
  <cp:revision>10</cp:revision>
  <dcterms:created xsi:type="dcterms:W3CDTF">2023-05-26T04:15:47Z</dcterms:created>
  <dcterms:modified xsi:type="dcterms:W3CDTF">2025-02-19T09:53:16Z</dcterms:modified>
</cp:coreProperties>
</file>