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184944" y="4984369"/>
            <a:ext cx="11822112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за 9 месяцев 2024 года составили 1 336,57 млн. тенге, что выше аналогичного прошлого года за счет увеличения стоимости услуг, а также заключения новых доходных договоров на «Услуги по предоставлению доступа к информационным ресурсам» и «Аренда автотранспорта-микроавтобуса без водителя»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за 2024 года составили  1,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87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 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за 2024 года составила 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1 443,12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 млн. тенге за счет роста услуги по гражданско-правовым договорам на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2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%, матпомощь и социальные выплаты, не входящие в ФОТ на 16,2%, амортизации ОС </a:t>
            </a:r>
            <a:r>
              <a:rPr lang="ru-RU" altLang="ru-RU" sz="1000">
                <a:solidFill>
                  <a:srgbClr val="002060"/>
                </a:solidFill>
                <a:latin typeface="Arial" charset="0"/>
                <a:cs typeface="Arial" charset="0"/>
              </a:rPr>
              <a:t>и НМА на 113%.   </a:t>
            </a:r>
            <a:endParaRPr lang="ru-RU" altLang="ru-RU" sz="1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за 2024 года составили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301,99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 млн. тенге за счет увеличение должностных окладов на 9,5 %.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за 2024 года составила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314,01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 млн. тенге  за счет увеличения роста доходов.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за 2024 года составила 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104,35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 млн. тенге связано с увеличением доходов и оптимизации расходов.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52A85B0-BA1F-49CD-8C5D-D9D69CC39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71110"/>
              </p:ext>
            </p:extLst>
          </p:nvPr>
        </p:nvGraphicFramePr>
        <p:xfrm>
          <a:off x="293022" y="802629"/>
          <a:ext cx="11706891" cy="4532151"/>
        </p:xfrm>
        <a:graphic>
          <a:graphicData uri="http://schemas.openxmlformats.org/drawingml/2006/table">
            <a:tbl>
              <a:tblPr/>
              <a:tblGrid>
                <a:gridCol w="917213">
                  <a:extLst>
                    <a:ext uri="{9D8B030D-6E8A-4147-A177-3AD203B41FA5}">
                      <a16:colId xmlns:a16="http://schemas.microsoft.com/office/drawing/2014/main" val="809072753"/>
                    </a:ext>
                  </a:extLst>
                </a:gridCol>
                <a:gridCol w="5473792">
                  <a:extLst>
                    <a:ext uri="{9D8B030D-6E8A-4147-A177-3AD203B41FA5}">
                      <a16:colId xmlns:a16="http://schemas.microsoft.com/office/drawing/2014/main" val="3696791775"/>
                    </a:ext>
                  </a:extLst>
                </a:gridCol>
                <a:gridCol w="1771962">
                  <a:extLst>
                    <a:ext uri="{9D8B030D-6E8A-4147-A177-3AD203B41FA5}">
                      <a16:colId xmlns:a16="http://schemas.microsoft.com/office/drawing/2014/main" val="3007784479"/>
                    </a:ext>
                  </a:extLst>
                </a:gridCol>
                <a:gridCol w="1771962">
                  <a:extLst>
                    <a:ext uri="{9D8B030D-6E8A-4147-A177-3AD203B41FA5}">
                      <a16:colId xmlns:a16="http://schemas.microsoft.com/office/drawing/2014/main" val="3901184747"/>
                    </a:ext>
                  </a:extLst>
                </a:gridCol>
                <a:gridCol w="1771962">
                  <a:extLst>
                    <a:ext uri="{9D8B030D-6E8A-4147-A177-3AD203B41FA5}">
                      <a16:colId xmlns:a16="http://schemas.microsoft.com/office/drawing/2014/main" val="3580914935"/>
                    </a:ext>
                  </a:extLst>
                </a:gridCol>
              </a:tblGrid>
              <a:tr h="6338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2024г. /факту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33143"/>
                  </a:ext>
                </a:extLst>
              </a:tr>
              <a:tr h="134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535026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74974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55515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1 946,83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967701"/>
                  </a:ext>
                </a:extLst>
              </a:tr>
              <a:tr h="262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1 944,92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13246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992430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1 084,81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1 357,08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837680"/>
                  </a:ext>
                </a:extLst>
              </a:tr>
              <a:tr h="262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Аренда автотранспорта - микроавтобус без водителя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04955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50939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75284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1 792,92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876227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1 443,12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241434"/>
                  </a:ext>
                </a:extLst>
              </a:tr>
              <a:tr h="262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04040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62122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68268"/>
                  </a:ext>
                </a:extLst>
              </a:tr>
              <a:tr h="262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887140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86718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446361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84007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56205"/>
                  </a:ext>
                </a:extLst>
              </a:tr>
              <a:tr h="13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11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8362CDF-0091-4A3B-A4A5-A63390656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686668"/>
              </p:ext>
            </p:extLst>
          </p:nvPr>
        </p:nvGraphicFramePr>
        <p:xfrm>
          <a:off x="192087" y="1094768"/>
          <a:ext cx="11686148" cy="2168260"/>
        </p:xfrm>
        <a:graphic>
          <a:graphicData uri="http://schemas.openxmlformats.org/drawingml/2006/table">
            <a:tbl>
              <a:tblPr/>
              <a:tblGrid>
                <a:gridCol w="955395">
                  <a:extLst>
                    <a:ext uri="{9D8B030D-6E8A-4147-A177-3AD203B41FA5}">
                      <a16:colId xmlns:a16="http://schemas.microsoft.com/office/drawing/2014/main" val="1012261815"/>
                    </a:ext>
                  </a:extLst>
                </a:gridCol>
                <a:gridCol w="5424287">
                  <a:extLst>
                    <a:ext uri="{9D8B030D-6E8A-4147-A177-3AD203B41FA5}">
                      <a16:colId xmlns:a16="http://schemas.microsoft.com/office/drawing/2014/main" val="1653306253"/>
                    </a:ext>
                  </a:extLst>
                </a:gridCol>
                <a:gridCol w="1768822">
                  <a:extLst>
                    <a:ext uri="{9D8B030D-6E8A-4147-A177-3AD203B41FA5}">
                      <a16:colId xmlns:a16="http://schemas.microsoft.com/office/drawing/2014/main" val="3338005467"/>
                    </a:ext>
                  </a:extLst>
                </a:gridCol>
                <a:gridCol w="1768822">
                  <a:extLst>
                    <a:ext uri="{9D8B030D-6E8A-4147-A177-3AD203B41FA5}">
                      <a16:colId xmlns:a16="http://schemas.microsoft.com/office/drawing/2014/main" val="1675233595"/>
                    </a:ext>
                  </a:extLst>
                </a:gridCol>
                <a:gridCol w="1768822">
                  <a:extLst>
                    <a:ext uri="{9D8B030D-6E8A-4147-A177-3AD203B41FA5}">
                      <a16:colId xmlns:a16="http://schemas.microsoft.com/office/drawing/2014/main" val="1949412795"/>
                    </a:ext>
                  </a:extLst>
                </a:gridCol>
              </a:tblGrid>
              <a:tr h="4038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2024г. /факту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83102"/>
                  </a:ext>
                </a:extLst>
              </a:tr>
              <a:tr h="133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514322"/>
                  </a:ext>
                </a:extLst>
              </a:tr>
              <a:tr h="22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1 435,38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491306"/>
                  </a:ext>
                </a:extLst>
              </a:tr>
              <a:tr h="22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830416"/>
                  </a:ext>
                </a:extLst>
              </a:tr>
              <a:tr h="22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1 107,89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016154"/>
                  </a:ext>
                </a:extLst>
              </a:tr>
              <a:tr h="22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709215"/>
                  </a:ext>
                </a:extLst>
              </a:tr>
              <a:tr h="22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289628"/>
                  </a:ext>
                </a:extLst>
              </a:tr>
              <a:tr h="4444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00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503</Words>
  <Application>Microsoft Office PowerPoint</Application>
  <PresentationFormat>Широкоэкранный</PresentationFormat>
  <Paragraphs>161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10</cp:revision>
  <dcterms:created xsi:type="dcterms:W3CDTF">2023-05-26T04:15:47Z</dcterms:created>
  <dcterms:modified xsi:type="dcterms:W3CDTF">2025-02-19T09:53:16Z</dcterms:modified>
</cp:coreProperties>
</file>