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883899" y="589756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0DEC647-2AA9-434D-8A6F-F5FF3E6B5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67492"/>
              </p:ext>
            </p:extLst>
          </p:nvPr>
        </p:nvGraphicFramePr>
        <p:xfrm>
          <a:off x="184944" y="827814"/>
          <a:ext cx="11711220" cy="4153479"/>
        </p:xfrm>
        <a:graphic>
          <a:graphicData uri="http://schemas.openxmlformats.org/drawingml/2006/table">
            <a:tbl>
              <a:tblPr/>
              <a:tblGrid>
                <a:gridCol w="701488">
                  <a:extLst>
                    <a:ext uri="{9D8B030D-6E8A-4147-A177-3AD203B41FA5}">
                      <a16:colId xmlns:a16="http://schemas.microsoft.com/office/drawing/2014/main" val="1337560779"/>
                    </a:ext>
                  </a:extLst>
                </a:gridCol>
                <a:gridCol w="4443442">
                  <a:extLst>
                    <a:ext uri="{9D8B030D-6E8A-4147-A177-3AD203B41FA5}">
                      <a16:colId xmlns:a16="http://schemas.microsoft.com/office/drawing/2014/main" val="1364780811"/>
                    </a:ext>
                  </a:extLst>
                </a:gridCol>
                <a:gridCol w="1313258">
                  <a:extLst>
                    <a:ext uri="{9D8B030D-6E8A-4147-A177-3AD203B41FA5}">
                      <a16:colId xmlns:a16="http://schemas.microsoft.com/office/drawing/2014/main" val="1760082379"/>
                    </a:ext>
                  </a:extLst>
                </a:gridCol>
                <a:gridCol w="1313258">
                  <a:extLst>
                    <a:ext uri="{9D8B030D-6E8A-4147-A177-3AD203B41FA5}">
                      <a16:colId xmlns:a16="http://schemas.microsoft.com/office/drawing/2014/main" val="470274187"/>
                    </a:ext>
                  </a:extLst>
                </a:gridCol>
                <a:gridCol w="1313258">
                  <a:extLst>
                    <a:ext uri="{9D8B030D-6E8A-4147-A177-3AD203B41FA5}">
                      <a16:colId xmlns:a16="http://schemas.microsoft.com/office/drawing/2014/main" val="1052460260"/>
                    </a:ext>
                  </a:extLst>
                </a:gridCol>
                <a:gridCol w="1313258">
                  <a:extLst>
                    <a:ext uri="{9D8B030D-6E8A-4147-A177-3AD203B41FA5}">
                      <a16:colId xmlns:a16="http://schemas.microsoft.com/office/drawing/2014/main" val="450856138"/>
                    </a:ext>
                  </a:extLst>
                </a:gridCol>
                <a:gridCol w="1313258">
                  <a:extLst>
                    <a:ext uri="{9D8B030D-6E8A-4147-A177-3AD203B41FA5}">
                      <a16:colId xmlns:a16="http://schemas.microsoft.com/office/drawing/2014/main" val="2506897591"/>
                    </a:ext>
                  </a:extLst>
                </a:gridCol>
              </a:tblGrid>
              <a:tr h="2499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 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 2025г.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 кв 25г. /факту 1 кв  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07955"/>
                  </a:ext>
                </a:extLst>
              </a:tr>
              <a:tr h="16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45191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077967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078121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1 946,83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877172"/>
                  </a:ext>
                </a:extLst>
              </a:tr>
              <a:tr h="263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1 595,03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1 944,92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703922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13239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1 084,80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1 357,08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04970"/>
                  </a:ext>
                </a:extLst>
              </a:tr>
              <a:tr h="263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аренде автотранспорта - микроавтобус без водителя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51979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631946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80826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1 470,10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1 792,92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73770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1 443,12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382982"/>
                  </a:ext>
                </a:extLst>
              </a:tr>
              <a:tr h="263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577524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77390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174867"/>
                  </a:ext>
                </a:extLst>
              </a:tr>
              <a:tr h="263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326639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044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855055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63658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89278"/>
                  </a:ext>
                </a:extLst>
              </a:tr>
              <a:tr h="160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47314"/>
                  </a:ext>
                </a:extLst>
              </a:tr>
            </a:tbl>
          </a:graphicData>
        </a:graphic>
      </p:graphicFrame>
      <p:sp>
        <p:nvSpPr>
          <p:cNvPr id="11" name="Текст 2">
            <a:extLst>
              <a:ext uri="{FF2B5EF4-FFF2-40B4-BE49-F238E27FC236}">
                <a16:creationId xmlns:a16="http://schemas.microsoft.com/office/drawing/2014/main" id="{C025C2A1-3313-42D3-90BD-9C0A3C91FEFA}"/>
              </a:ext>
            </a:extLst>
          </p:cNvPr>
          <p:cNvSpPr txBox="1">
            <a:spLocks/>
          </p:cNvSpPr>
          <p:nvPr/>
        </p:nvSpPr>
        <p:spPr bwMode="auto">
          <a:xfrm>
            <a:off x="184944" y="4984369"/>
            <a:ext cx="11822112" cy="160852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за 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1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квартал 2025 года составили 571,28 млн. тенге, что выше аналогичного прошлого года за счет увеличения стоимости услуг, а также заключения новых доходных договоров.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за 1 квартал 2025 года составили  0,93 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за 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1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квартал 2025 года составила  371,04 млн. тенге за счет увеличение должностных окладов на 6,5% и роста услуги по гражданско-правовым договорам на 12%, а также увеличение аренды помещений. 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за 1 квартал 2025 года составили 71,14 млн. тенге за счет увеличение должностных окладов на 6,5%.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за 1 квартал 2025 года составила 178,43 млн. тенге  за счет увеличения роста доходов.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за 1 квартал 2025 года составила 82,25 млн. тенге связано с увеличением доходов и оптимизации расходов.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BB69405-8FDD-4EF5-8564-06179DD5E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141565"/>
              </p:ext>
            </p:extLst>
          </p:nvPr>
        </p:nvGraphicFramePr>
        <p:xfrm>
          <a:off x="192088" y="926147"/>
          <a:ext cx="11766830" cy="3529314"/>
        </p:xfrm>
        <a:graphic>
          <a:graphicData uri="http://schemas.openxmlformats.org/drawingml/2006/table">
            <a:tbl>
              <a:tblPr/>
              <a:tblGrid>
                <a:gridCol w="1319494">
                  <a:extLst>
                    <a:ext uri="{9D8B030D-6E8A-4147-A177-3AD203B41FA5}">
                      <a16:colId xmlns:a16="http://schemas.microsoft.com/office/drawing/2014/main" val="3710650606"/>
                    </a:ext>
                  </a:extLst>
                </a:gridCol>
                <a:gridCol w="3849866">
                  <a:extLst>
                    <a:ext uri="{9D8B030D-6E8A-4147-A177-3AD203B41FA5}">
                      <a16:colId xmlns:a16="http://schemas.microsoft.com/office/drawing/2014/main" val="540403402"/>
                    </a:ext>
                  </a:extLst>
                </a:gridCol>
                <a:gridCol w="1319494">
                  <a:extLst>
                    <a:ext uri="{9D8B030D-6E8A-4147-A177-3AD203B41FA5}">
                      <a16:colId xmlns:a16="http://schemas.microsoft.com/office/drawing/2014/main" val="548800708"/>
                    </a:ext>
                  </a:extLst>
                </a:gridCol>
                <a:gridCol w="1319494">
                  <a:extLst>
                    <a:ext uri="{9D8B030D-6E8A-4147-A177-3AD203B41FA5}">
                      <a16:colId xmlns:a16="http://schemas.microsoft.com/office/drawing/2014/main" val="1726660569"/>
                    </a:ext>
                  </a:extLst>
                </a:gridCol>
                <a:gridCol w="1319494">
                  <a:extLst>
                    <a:ext uri="{9D8B030D-6E8A-4147-A177-3AD203B41FA5}">
                      <a16:colId xmlns:a16="http://schemas.microsoft.com/office/drawing/2014/main" val="3364349444"/>
                    </a:ext>
                  </a:extLst>
                </a:gridCol>
                <a:gridCol w="1319494">
                  <a:extLst>
                    <a:ext uri="{9D8B030D-6E8A-4147-A177-3AD203B41FA5}">
                      <a16:colId xmlns:a16="http://schemas.microsoft.com/office/drawing/2014/main" val="2039325121"/>
                    </a:ext>
                  </a:extLst>
                </a:gridCol>
                <a:gridCol w="1319494">
                  <a:extLst>
                    <a:ext uri="{9D8B030D-6E8A-4147-A177-3AD203B41FA5}">
                      <a16:colId xmlns:a16="http://schemas.microsoft.com/office/drawing/2014/main" val="1902239147"/>
                    </a:ext>
                  </a:extLst>
                </a:gridCol>
              </a:tblGrid>
              <a:tr h="9170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 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кв 2025г.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 кв 25г. /факту 1 кв  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3261"/>
                  </a:ext>
                </a:extLst>
              </a:tr>
              <a:tr h="283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083270"/>
                  </a:ext>
                </a:extLst>
              </a:tr>
              <a:tr h="334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1 435,38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1 691,18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16034"/>
                  </a:ext>
                </a:extLst>
              </a:tr>
              <a:tr h="334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56494"/>
                  </a:ext>
                </a:extLst>
              </a:tr>
              <a:tr h="334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1 107,89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1 276,44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94064"/>
                  </a:ext>
                </a:extLst>
              </a:tr>
              <a:tr h="334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72030"/>
                  </a:ext>
                </a:extLst>
              </a:tr>
              <a:tr h="334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7428"/>
                  </a:ext>
                </a:extLst>
              </a:tr>
              <a:tr h="6562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67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578</Words>
  <Application>Microsoft Office PowerPoint</Application>
  <PresentationFormat>Широкоэкранный</PresentationFormat>
  <Paragraphs>221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11</cp:revision>
  <dcterms:created xsi:type="dcterms:W3CDTF">2023-05-26T04:15:47Z</dcterms:created>
  <dcterms:modified xsi:type="dcterms:W3CDTF">2025-04-28T07:07:02Z</dcterms:modified>
</cp:coreProperties>
</file>