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E865-0E9E-4AC4-B9CD-B1D523942B31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D908E-F9FD-482D-8137-3E241CB7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6336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62319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7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D92D-AFDE-489B-A4DD-E1E2D96A30F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Отчет руководства о результатах финансово-хозяйственной деятельности  (MD&amp;A) и исполнении ключевых КПД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0883899" y="589756"/>
            <a:ext cx="11160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latin typeface="+mj-lt"/>
              </a:rPr>
              <a:t>млн. тенге</a:t>
            </a:r>
          </a:p>
        </p:txBody>
      </p:sp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Текст 2">
            <a:extLst>
              <a:ext uri="{FF2B5EF4-FFF2-40B4-BE49-F238E27FC236}">
                <a16:creationId xmlns:a16="http://schemas.microsoft.com/office/drawing/2014/main" id="{C025C2A1-3313-42D3-90BD-9C0A3C91FEFA}"/>
              </a:ext>
            </a:extLst>
          </p:cNvPr>
          <p:cNvSpPr txBox="1">
            <a:spLocks/>
          </p:cNvSpPr>
          <p:nvPr/>
        </p:nvSpPr>
        <p:spPr bwMode="auto">
          <a:xfrm>
            <a:off x="184944" y="4984369"/>
            <a:ext cx="11822112" cy="160852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42900" indent="-3429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3429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реализации продукции за 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1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полугодие 2025 года составили 1 188,86 млн. тенге, что выше аналогичного прошлого года за счет увеличения стоимости услуг, а также заключения новых доходных договоров.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финансирования за 1 полугодие 2025 года составили  1,64  млн. тенге, где  отражены доходы по вознаграждениям по депозитам от размещенных вкладов в банках второго уровня АО «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Forte Bank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».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Себестоимость за 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1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полугодие 2025 года составила  781,07 млн. тенге за счет увеличение должностных окладов на 6,5% и роста услуги по гражданско-правовым договорам на 12%, а также увеличение аренды помещений (изменение учета аренды офиса). 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Общие и админ. расходы за 1 полугодие 2025 года составили 148,52 млн. тенге за счет увеличение должностных окладов на 6,5%.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EBITDA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за 1 полугодие 2025 года составила 356,90 млн. тенге  за счет увеличения роста доходов.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Итоговая прибыль за 1 полугодие 2025 года составила 165,31 млн. тенге связано с увеличением доходов и оптимизации расходов.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71BB5E6-A371-40B2-ACC3-71A803ECF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043316"/>
              </p:ext>
            </p:extLst>
          </p:nvPr>
        </p:nvGraphicFramePr>
        <p:xfrm>
          <a:off x="192088" y="863517"/>
          <a:ext cx="11722004" cy="4074602"/>
        </p:xfrm>
        <a:graphic>
          <a:graphicData uri="http://schemas.openxmlformats.org/drawingml/2006/table">
            <a:tbl>
              <a:tblPr/>
              <a:tblGrid>
                <a:gridCol w="1314467">
                  <a:extLst>
                    <a:ext uri="{9D8B030D-6E8A-4147-A177-3AD203B41FA5}">
                      <a16:colId xmlns:a16="http://schemas.microsoft.com/office/drawing/2014/main" val="1124185578"/>
                    </a:ext>
                  </a:extLst>
                </a:gridCol>
                <a:gridCol w="3835202">
                  <a:extLst>
                    <a:ext uri="{9D8B030D-6E8A-4147-A177-3AD203B41FA5}">
                      <a16:colId xmlns:a16="http://schemas.microsoft.com/office/drawing/2014/main" val="756747693"/>
                    </a:ext>
                  </a:extLst>
                </a:gridCol>
                <a:gridCol w="1314467">
                  <a:extLst>
                    <a:ext uri="{9D8B030D-6E8A-4147-A177-3AD203B41FA5}">
                      <a16:colId xmlns:a16="http://schemas.microsoft.com/office/drawing/2014/main" val="3012388162"/>
                    </a:ext>
                  </a:extLst>
                </a:gridCol>
                <a:gridCol w="1314467">
                  <a:extLst>
                    <a:ext uri="{9D8B030D-6E8A-4147-A177-3AD203B41FA5}">
                      <a16:colId xmlns:a16="http://schemas.microsoft.com/office/drawing/2014/main" val="882710428"/>
                    </a:ext>
                  </a:extLst>
                </a:gridCol>
                <a:gridCol w="1314467">
                  <a:extLst>
                    <a:ext uri="{9D8B030D-6E8A-4147-A177-3AD203B41FA5}">
                      <a16:colId xmlns:a16="http://schemas.microsoft.com/office/drawing/2014/main" val="539314049"/>
                    </a:ext>
                  </a:extLst>
                </a:gridCol>
                <a:gridCol w="1314467">
                  <a:extLst>
                    <a:ext uri="{9D8B030D-6E8A-4147-A177-3AD203B41FA5}">
                      <a16:colId xmlns:a16="http://schemas.microsoft.com/office/drawing/2014/main" val="2153530402"/>
                    </a:ext>
                  </a:extLst>
                </a:gridCol>
                <a:gridCol w="1314467">
                  <a:extLst>
                    <a:ext uri="{9D8B030D-6E8A-4147-A177-3AD203B41FA5}">
                      <a16:colId xmlns:a16="http://schemas.microsoft.com/office/drawing/2014/main" val="3497730201"/>
                    </a:ext>
                  </a:extLst>
                </a:gridCol>
              </a:tblGrid>
              <a:tr h="18514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 2024г.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 2025г.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1 пол 25г. /факту 1 пол  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552277"/>
                  </a:ext>
                </a:extLst>
              </a:tr>
              <a:tr h="164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416750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564360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margin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8738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1 597,36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1 946,83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1 190,50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034539"/>
                  </a:ext>
                </a:extLst>
              </a:tr>
              <a:tr h="195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 от реализации продукции и оказания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1 595,03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1 944,92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853,32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1 188,86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20190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конторскому обслуживанию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233623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обслуживанию ИТ инфраструктуры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1 084,80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1 357,08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469481"/>
                  </a:ext>
                </a:extLst>
              </a:tr>
              <a:tr h="195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аренде автотранспорта - микроавтобус без водителя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088290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от финансирования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887831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доходы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802673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1 470,10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1 792,92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723,73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1 006,95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864358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Себестоимость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1 206,48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1 443,12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577,30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781,07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498943"/>
                  </a:ext>
                </a:extLst>
              </a:tr>
              <a:tr h="195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реализацию продукции и оказание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850557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Общие и административные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778540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финансирование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846414"/>
                  </a:ext>
                </a:extLst>
              </a:tr>
              <a:tr h="195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расходы от неосновной деятельности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644718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95238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Операционная прибыль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39708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73548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по КПН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442763"/>
                  </a:ext>
                </a:extLst>
              </a:tr>
              <a:tr h="1644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21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9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Анализ руководством компании финансового состояния и результатов деятельности (MD&amp;A)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6F27931-9E7B-42AC-B67A-AE0B8A12D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363803"/>
              </p:ext>
            </p:extLst>
          </p:nvPr>
        </p:nvGraphicFramePr>
        <p:xfrm>
          <a:off x="316380" y="926146"/>
          <a:ext cx="11570820" cy="2312076"/>
        </p:xfrm>
        <a:graphic>
          <a:graphicData uri="http://schemas.openxmlformats.org/drawingml/2006/table">
            <a:tbl>
              <a:tblPr/>
              <a:tblGrid>
                <a:gridCol w="866961">
                  <a:extLst>
                    <a:ext uri="{9D8B030D-6E8A-4147-A177-3AD203B41FA5}">
                      <a16:colId xmlns:a16="http://schemas.microsoft.com/office/drawing/2014/main" val="2670706877"/>
                    </a:ext>
                  </a:extLst>
                </a:gridCol>
                <a:gridCol w="4216289">
                  <a:extLst>
                    <a:ext uri="{9D8B030D-6E8A-4147-A177-3AD203B41FA5}">
                      <a16:colId xmlns:a16="http://schemas.microsoft.com/office/drawing/2014/main" val="817021391"/>
                    </a:ext>
                  </a:extLst>
                </a:gridCol>
                <a:gridCol w="1297514">
                  <a:extLst>
                    <a:ext uri="{9D8B030D-6E8A-4147-A177-3AD203B41FA5}">
                      <a16:colId xmlns:a16="http://schemas.microsoft.com/office/drawing/2014/main" val="1733156769"/>
                    </a:ext>
                  </a:extLst>
                </a:gridCol>
                <a:gridCol w="1297514">
                  <a:extLst>
                    <a:ext uri="{9D8B030D-6E8A-4147-A177-3AD203B41FA5}">
                      <a16:colId xmlns:a16="http://schemas.microsoft.com/office/drawing/2014/main" val="2217149121"/>
                    </a:ext>
                  </a:extLst>
                </a:gridCol>
                <a:gridCol w="1297514">
                  <a:extLst>
                    <a:ext uri="{9D8B030D-6E8A-4147-A177-3AD203B41FA5}">
                      <a16:colId xmlns:a16="http://schemas.microsoft.com/office/drawing/2014/main" val="4269754441"/>
                    </a:ext>
                  </a:extLst>
                </a:gridCol>
                <a:gridCol w="1297514">
                  <a:extLst>
                    <a:ext uri="{9D8B030D-6E8A-4147-A177-3AD203B41FA5}">
                      <a16:colId xmlns:a16="http://schemas.microsoft.com/office/drawing/2014/main" val="3450420838"/>
                    </a:ext>
                  </a:extLst>
                </a:gridCol>
                <a:gridCol w="1297514">
                  <a:extLst>
                    <a:ext uri="{9D8B030D-6E8A-4147-A177-3AD203B41FA5}">
                      <a16:colId xmlns:a16="http://schemas.microsoft.com/office/drawing/2014/main" val="1676991790"/>
                    </a:ext>
                  </a:extLst>
                </a:gridCol>
              </a:tblGrid>
              <a:tr h="60077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 2024г.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 2025г.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1 пол 25г. /факту 1 пол  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717504"/>
                  </a:ext>
                </a:extLst>
              </a:tr>
              <a:tr h="1854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521560"/>
                  </a:ext>
                </a:extLst>
              </a:tr>
              <a:tr h="219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Активы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1 435,38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696,97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1 596,66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54727"/>
                  </a:ext>
                </a:extLst>
              </a:tr>
              <a:tr h="219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834127"/>
                  </a:ext>
                </a:extLst>
              </a:tr>
              <a:tr h="219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1 107,89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432,11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1 098,86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48589"/>
                  </a:ext>
                </a:extLst>
              </a:tr>
              <a:tr h="219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971657"/>
                  </a:ext>
                </a:extLst>
              </a:tr>
              <a:tr h="219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Тек. ликвидность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866088"/>
                  </a:ext>
                </a:extLst>
              </a:tr>
              <a:tr h="4299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Рентабельность деятельности (итоговая прибыль на расходы)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22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112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587</Words>
  <Application>Microsoft Office PowerPoint</Application>
  <PresentationFormat>Широкоэкранный</PresentationFormat>
  <Paragraphs>221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Тема Office</vt:lpstr>
      <vt:lpstr>Отчет руководства о результатах финансово-хозяйственной деятельности  (MD&amp;A) и исполнении ключевых КПД</vt:lpstr>
      <vt:lpstr>Анализ руководством компании финансового состояния и результатов деятельности (MD&amp;A)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руководства о результатах финансово-хозяйственной деятельности  (MD&amp;A) и исполнении ключевых КПД</dc:title>
  <dc:creator>Мансуров Жанат</dc:creator>
  <cp:lastModifiedBy>Мансуров Жанат</cp:lastModifiedBy>
  <cp:revision>13</cp:revision>
  <dcterms:created xsi:type="dcterms:W3CDTF">2023-05-26T04:15:47Z</dcterms:created>
  <dcterms:modified xsi:type="dcterms:W3CDTF">2025-08-06T05:17:08Z</dcterms:modified>
</cp:coreProperties>
</file>