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4E865-0E9E-4AC4-B9CD-B1D523942B31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9D908E-F9FD-482D-8137-3E241CB78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283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60425" indent="-328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323975" indent="-263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54200" indent="-263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84425" indent="-263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416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988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560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132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9B16931-CB68-42FB-AD40-DBC484305B4A}" type="slidenum">
              <a:rPr lang="ru-RU" altLang="ru-RU" sz="1400" smtClean="0"/>
              <a:pPr>
                <a:spcBef>
                  <a:spcPct val="0"/>
                </a:spcBef>
              </a:pPr>
              <a:t>1</a:t>
            </a:fld>
            <a:endParaRPr lang="ru-RU" altLang="ru-RU" sz="1400"/>
          </a:p>
        </p:txBody>
      </p:sp>
    </p:spTree>
    <p:extLst>
      <p:ext uri="{BB962C8B-B14F-4D97-AF65-F5344CB8AC3E}">
        <p14:creationId xmlns:p14="http://schemas.microsoft.com/office/powerpoint/2010/main" val="3763363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60425" indent="-328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323975" indent="-263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54200" indent="-263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84425" indent="-263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416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988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560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132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9B16931-CB68-42FB-AD40-DBC484305B4A}" type="slidenum">
              <a:rPr lang="ru-RU" altLang="ru-RU" sz="1400" smtClean="0"/>
              <a:pPr>
                <a:spcBef>
                  <a:spcPct val="0"/>
                </a:spcBef>
              </a:pPr>
              <a:t>2</a:t>
            </a:fld>
            <a:endParaRPr lang="ru-RU" altLang="ru-RU" sz="1400"/>
          </a:p>
        </p:txBody>
      </p:sp>
    </p:spTree>
    <p:extLst>
      <p:ext uri="{BB962C8B-B14F-4D97-AF65-F5344CB8AC3E}">
        <p14:creationId xmlns:p14="http://schemas.microsoft.com/office/powerpoint/2010/main" val="3623195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537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46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353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5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596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38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77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784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973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89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714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5D92D-AFDE-489B-A4DD-E1E2D96A30FD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6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9352" y="71438"/>
            <a:ext cx="8980086" cy="649287"/>
          </a:xfrm>
          <a:ln w="22225"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>
            <a:noAutofit/>
          </a:bodyPr>
          <a:lstStyle/>
          <a:p>
            <a:pPr algn="ctr">
              <a:defRPr/>
            </a:pPr>
            <a:r>
              <a:rPr lang="ru-RU" altLang="ru-RU" sz="20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Отчет руководства о результатах финансово-хозяйственной деятельности  (MD&amp;A) и исполнении ключевых КПД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123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1AEC13-CA28-4A4B-A372-873D0AFB313E}" type="slidenum">
              <a:rPr lang="ru-RU" altLang="ru-RU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cxnSp>
        <p:nvCxnSpPr>
          <p:cNvPr id="5" name="Прямая соединительная линия 4"/>
          <p:cNvCxnSpPr>
            <a:cxnSpLocks/>
          </p:cNvCxnSpPr>
          <p:nvPr/>
        </p:nvCxnSpPr>
        <p:spPr>
          <a:xfrm flipV="1">
            <a:off x="192088" y="677863"/>
            <a:ext cx="11880850" cy="42862"/>
          </a:xfrm>
          <a:prstGeom prst="line">
            <a:avLst/>
          </a:prstGeom>
          <a:ln w="2222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Рисунок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97510" y="-4929"/>
            <a:ext cx="1747162" cy="54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270" name="TextBox 8"/>
          <p:cNvSpPr txBox="1">
            <a:spLocks noChangeArrowheads="1"/>
          </p:cNvSpPr>
          <p:nvPr/>
        </p:nvSpPr>
        <p:spPr bwMode="auto">
          <a:xfrm>
            <a:off x="10883899" y="589756"/>
            <a:ext cx="1116013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100" b="1" dirty="0">
                <a:latin typeface="+mj-lt"/>
              </a:rPr>
              <a:t>млн. тенге</a:t>
            </a:r>
          </a:p>
        </p:txBody>
      </p:sp>
      <p:pic>
        <p:nvPicPr>
          <p:cNvPr id="10" name="Picture 2" descr="D:\работа\фриланс\Samruk Energy\Презентация\logo ESC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8" y="115888"/>
            <a:ext cx="1150937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Текст 2">
            <a:extLst>
              <a:ext uri="{FF2B5EF4-FFF2-40B4-BE49-F238E27FC236}">
                <a16:creationId xmlns:a16="http://schemas.microsoft.com/office/drawing/2014/main" id="{C025C2A1-3313-42D3-90BD-9C0A3C91FEFA}"/>
              </a:ext>
            </a:extLst>
          </p:cNvPr>
          <p:cNvSpPr txBox="1">
            <a:spLocks/>
          </p:cNvSpPr>
          <p:nvPr/>
        </p:nvSpPr>
        <p:spPr bwMode="auto">
          <a:xfrm>
            <a:off x="184944" y="4984369"/>
            <a:ext cx="11822112" cy="160852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342900" indent="-34290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742950" indent="-3429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Доходы от реализации продукции за </a:t>
            </a:r>
            <a:r>
              <a:rPr lang="en-US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1 </a:t>
            </a: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квартал 2025 года составили 571,28 млн. тенге, что выше аналогичного прошлого года за счет увеличения стоимости услуг, а также заключения новых доходных договоров.</a:t>
            </a:r>
          </a:p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Доходы от финансирования за 9 месяцев 2025 года составили  1,73  млн. тенге, где  отражены доходы по вознаграждениям по депозитам от размещенных вкладов в банках второго уровня АО «</a:t>
            </a:r>
            <a:r>
              <a:rPr lang="en-US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Forte Bank</a:t>
            </a: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». </a:t>
            </a:r>
          </a:p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Себестоимость за 9 месяцев 2025 года составила  1 212,10 млн. тенге за счет увеличение должностных окладов на 6,5% и роста услуги по </a:t>
            </a:r>
            <a:r>
              <a:rPr lang="ru-RU" altLang="ru-RU" sz="1000">
                <a:solidFill>
                  <a:srgbClr val="002060"/>
                </a:solidFill>
                <a:latin typeface="Arial" charset="0"/>
                <a:cs typeface="Arial" charset="0"/>
              </a:rPr>
              <a:t>гражданско-правовым договорам, </a:t>
            </a: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а также увеличение аренды помещений.  </a:t>
            </a:r>
          </a:p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Общие и админ. расходы за 9 месяцев 2025 года составили 229,51 млн. тенге за счет увеличение должностных окладов на 6,5%.</a:t>
            </a:r>
          </a:p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r>
              <a:rPr lang="en-US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EBITDA </a:t>
            </a: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за 9 месяцев 2025 года составила 542,13 млн. тенге  за счет увеличения роста доходов. </a:t>
            </a:r>
          </a:p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Итоговая прибыль за 9 месяцев 2025 года составила 406,73 млн. тенге связано с увеличением доходов и оптимизации расходов.</a:t>
            </a:r>
          </a:p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altLang="ru-RU" sz="900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altLang="ru-RU" sz="900" dirty="0">
              <a:latin typeface="Arial" charset="0"/>
              <a:cs typeface="Arial" charset="0"/>
            </a:endParaRPr>
          </a:p>
          <a:p>
            <a:pPr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altLang="ru-RU" sz="600" dirty="0">
              <a:latin typeface="Arial" charset="0"/>
              <a:cs typeface="Arial" charset="0"/>
            </a:endParaRPr>
          </a:p>
          <a:p>
            <a:pPr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altLang="ru-RU" sz="600" dirty="0">
              <a:latin typeface="Arial" charset="0"/>
              <a:cs typeface="Arial" charset="0"/>
            </a:endParaRPr>
          </a:p>
          <a:p>
            <a:pPr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altLang="ru-RU" sz="600" dirty="0">
              <a:latin typeface="Arial" charset="0"/>
              <a:cs typeface="Arial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altLang="ru-RU" sz="600" dirty="0">
              <a:latin typeface="Arial" charset="0"/>
              <a:cs typeface="Arial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0E1DDF2D-C81D-403F-9787-77C7851DF1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2000888"/>
              </p:ext>
            </p:extLst>
          </p:nvPr>
        </p:nvGraphicFramePr>
        <p:xfrm>
          <a:off x="184944" y="828413"/>
          <a:ext cx="11729153" cy="4501276"/>
        </p:xfrm>
        <a:graphic>
          <a:graphicData uri="http://schemas.openxmlformats.org/drawingml/2006/table">
            <a:tbl>
              <a:tblPr/>
              <a:tblGrid>
                <a:gridCol w="881856">
                  <a:extLst>
                    <a:ext uri="{9D8B030D-6E8A-4147-A177-3AD203B41FA5}">
                      <a16:colId xmlns:a16="http://schemas.microsoft.com/office/drawing/2014/main" val="2687191881"/>
                    </a:ext>
                  </a:extLst>
                </a:gridCol>
                <a:gridCol w="4270952">
                  <a:extLst>
                    <a:ext uri="{9D8B030D-6E8A-4147-A177-3AD203B41FA5}">
                      <a16:colId xmlns:a16="http://schemas.microsoft.com/office/drawing/2014/main" val="3663690603"/>
                    </a:ext>
                  </a:extLst>
                </a:gridCol>
                <a:gridCol w="1315269">
                  <a:extLst>
                    <a:ext uri="{9D8B030D-6E8A-4147-A177-3AD203B41FA5}">
                      <a16:colId xmlns:a16="http://schemas.microsoft.com/office/drawing/2014/main" val="2792590957"/>
                    </a:ext>
                  </a:extLst>
                </a:gridCol>
                <a:gridCol w="1315269">
                  <a:extLst>
                    <a:ext uri="{9D8B030D-6E8A-4147-A177-3AD203B41FA5}">
                      <a16:colId xmlns:a16="http://schemas.microsoft.com/office/drawing/2014/main" val="2119633729"/>
                    </a:ext>
                  </a:extLst>
                </a:gridCol>
                <a:gridCol w="1315269">
                  <a:extLst>
                    <a:ext uri="{9D8B030D-6E8A-4147-A177-3AD203B41FA5}">
                      <a16:colId xmlns:a16="http://schemas.microsoft.com/office/drawing/2014/main" val="2905601260"/>
                    </a:ext>
                  </a:extLst>
                </a:gridCol>
                <a:gridCol w="1315269">
                  <a:extLst>
                    <a:ext uri="{9D8B030D-6E8A-4147-A177-3AD203B41FA5}">
                      <a16:colId xmlns:a16="http://schemas.microsoft.com/office/drawing/2014/main" val="1142435649"/>
                    </a:ext>
                  </a:extLst>
                </a:gridCol>
                <a:gridCol w="1315269">
                  <a:extLst>
                    <a:ext uri="{9D8B030D-6E8A-4147-A177-3AD203B41FA5}">
                      <a16:colId xmlns:a16="http://schemas.microsoft.com/office/drawing/2014/main" val="2299006210"/>
                    </a:ext>
                  </a:extLst>
                </a:gridCol>
              </a:tblGrid>
              <a:tr h="266948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№ п/п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Наименование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2023 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 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 месяцев 2024г.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 месяцев 2025г.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факт 9 мес 25г. /факту 9 мес  24г.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1628473"/>
                  </a:ext>
                </a:extLst>
              </a:tr>
              <a:tr h="1439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Факт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Факт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Факт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Факт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188625"/>
                  </a:ext>
                </a:extLst>
              </a:tr>
              <a:tr h="1439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ROACE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830398"/>
                  </a:ext>
                </a:extLst>
              </a:tr>
              <a:tr h="1439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EBITDA margin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144734"/>
                  </a:ext>
                </a:extLst>
              </a:tr>
              <a:tr h="1439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3.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Доходы всего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1 597,36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1 946,83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1 337,96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1 987,68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2962218"/>
                  </a:ext>
                </a:extLst>
              </a:tr>
              <a:tr h="2813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Доход от реализации продукции и оказания услуг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1 595,03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1 944,92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1 336,57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1 839,62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286915"/>
                  </a:ext>
                </a:extLst>
              </a:tr>
              <a:tr h="1439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 конторскому обслуживанию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510,23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583,81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379,77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369,19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465154"/>
                  </a:ext>
                </a:extLst>
              </a:tr>
              <a:tr h="1439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 обслуживанию ИТ инфраструктуры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1 084,80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1 357,08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953,55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1 464,13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395024"/>
                  </a:ext>
                </a:extLst>
              </a:tr>
              <a:tr h="2813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 аренде автотранспорта - микроавтобус без водителя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8162942"/>
                  </a:ext>
                </a:extLst>
              </a:tr>
              <a:tr h="1439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Доходы от финансирования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487361"/>
                  </a:ext>
                </a:extLst>
              </a:tr>
              <a:tr h="1439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Прочие доходы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146,33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398818%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581736"/>
                  </a:ext>
                </a:extLst>
              </a:tr>
              <a:tr h="1439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Расходы всего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1 470,10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1 792,92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1 116,00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1 556,53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1873643"/>
                  </a:ext>
                </a:extLst>
              </a:tr>
              <a:tr h="1439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Себестоимость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1 206,48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1 443,12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896,34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1 212,10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6624164"/>
                  </a:ext>
                </a:extLst>
              </a:tr>
              <a:tr h="2813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Расходы на реализацию продукции и оказание услуг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19177"/>
                  </a:ext>
                </a:extLst>
              </a:tr>
              <a:tr h="1439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Общие и административные расходы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252,35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301,99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184,96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229,51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840318"/>
                  </a:ext>
                </a:extLst>
              </a:tr>
              <a:tr h="1439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Расходы на финансирование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47,81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34,69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114,92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850803"/>
                  </a:ext>
                </a:extLst>
              </a:tr>
              <a:tr h="2813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Прочие расходы от неосновной деятельности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773914"/>
                  </a:ext>
                </a:extLst>
              </a:tr>
              <a:tr h="1439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Валовая прибыль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388,56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501,80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440,22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627,52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289003"/>
                  </a:ext>
                </a:extLst>
              </a:tr>
              <a:tr h="1439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Операционная прибыль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136,21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199,82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255,26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398,01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8966266"/>
                  </a:ext>
                </a:extLst>
              </a:tr>
              <a:tr h="1439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EBITDA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209,27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314,01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337,94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542,13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258460"/>
                  </a:ext>
                </a:extLst>
              </a:tr>
              <a:tr h="1439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Расходы по КПН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49,56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24,42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6037232"/>
                  </a:ext>
                </a:extLst>
              </a:tr>
              <a:tr h="1439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Итоговая прибыль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102,04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104,35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201,73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406,73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6699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3899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9352" y="71438"/>
            <a:ext cx="8980086" cy="649287"/>
          </a:xfrm>
          <a:ln w="22225"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>
            <a:noAutofit/>
          </a:bodyPr>
          <a:lstStyle/>
          <a:p>
            <a:pPr algn="ctr">
              <a:defRPr/>
            </a:pPr>
            <a:r>
              <a:rPr lang="ru-RU" altLang="ru-RU" sz="20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Анализ руководством компании финансового состояния и результатов деятельности (MD&amp;A) 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123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1AEC13-CA28-4A4B-A372-873D0AFB313E}" type="slidenum">
              <a:rPr lang="ru-RU" altLang="ru-RU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cxnSp>
        <p:nvCxnSpPr>
          <p:cNvPr id="5" name="Прямая соединительная линия 4"/>
          <p:cNvCxnSpPr>
            <a:cxnSpLocks/>
          </p:cNvCxnSpPr>
          <p:nvPr/>
        </p:nvCxnSpPr>
        <p:spPr>
          <a:xfrm flipV="1">
            <a:off x="192088" y="677863"/>
            <a:ext cx="11880850" cy="42862"/>
          </a:xfrm>
          <a:prstGeom prst="line">
            <a:avLst/>
          </a:prstGeom>
          <a:ln w="2222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Рисунок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97510" y="-4929"/>
            <a:ext cx="1747162" cy="54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2" descr="D:\работа\фриланс\Samruk Energy\Презентация\logo ESC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8" y="115888"/>
            <a:ext cx="1150937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9E354DF-0CAC-4CB9-A2E5-A25246A848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60863"/>
              </p:ext>
            </p:extLst>
          </p:nvPr>
        </p:nvGraphicFramePr>
        <p:xfrm>
          <a:off x="192088" y="926146"/>
          <a:ext cx="11623397" cy="3081079"/>
        </p:xfrm>
        <a:graphic>
          <a:graphicData uri="http://schemas.openxmlformats.org/drawingml/2006/table">
            <a:tbl>
              <a:tblPr/>
              <a:tblGrid>
                <a:gridCol w="1062971">
                  <a:extLst>
                    <a:ext uri="{9D8B030D-6E8A-4147-A177-3AD203B41FA5}">
                      <a16:colId xmlns:a16="http://schemas.microsoft.com/office/drawing/2014/main" val="1519773596"/>
                    </a:ext>
                  </a:extLst>
                </a:gridCol>
                <a:gridCol w="4043376">
                  <a:extLst>
                    <a:ext uri="{9D8B030D-6E8A-4147-A177-3AD203B41FA5}">
                      <a16:colId xmlns:a16="http://schemas.microsoft.com/office/drawing/2014/main" val="1132322796"/>
                    </a:ext>
                  </a:extLst>
                </a:gridCol>
                <a:gridCol w="1303410">
                  <a:extLst>
                    <a:ext uri="{9D8B030D-6E8A-4147-A177-3AD203B41FA5}">
                      <a16:colId xmlns:a16="http://schemas.microsoft.com/office/drawing/2014/main" val="3491859273"/>
                    </a:ext>
                  </a:extLst>
                </a:gridCol>
                <a:gridCol w="1303410">
                  <a:extLst>
                    <a:ext uri="{9D8B030D-6E8A-4147-A177-3AD203B41FA5}">
                      <a16:colId xmlns:a16="http://schemas.microsoft.com/office/drawing/2014/main" val="426457407"/>
                    </a:ext>
                  </a:extLst>
                </a:gridCol>
                <a:gridCol w="1303410">
                  <a:extLst>
                    <a:ext uri="{9D8B030D-6E8A-4147-A177-3AD203B41FA5}">
                      <a16:colId xmlns:a16="http://schemas.microsoft.com/office/drawing/2014/main" val="202633299"/>
                    </a:ext>
                  </a:extLst>
                </a:gridCol>
                <a:gridCol w="1303410">
                  <a:extLst>
                    <a:ext uri="{9D8B030D-6E8A-4147-A177-3AD203B41FA5}">
                      <a16:colId xmlns:a16="http://schemas.microsoft.com/office/drawing/2014/main" val="3044042711"/>
                    </a:ext>
                  </a:extLst>
                </a:gridCol>
                <a:gridCol w="1303410">
                  <a:extLst>
                    <a:ext uri="{9D8B030D-6E8A-4147-A177-3AD203B41FA5}">
                      <a16:colId xmlns:a16="http://schemas.microsoft.com/office/drawing/2014/main" val="3170292672"/>
                    </a:ext>
                  </a:extLst>
                </a:gridCol>
              </a:tblGrid>
              <a:tr h="80060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№ п/п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Наименование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2023 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 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 месяцев 2024г.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 месяцев 2025г.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факт 9 мес 25г. /факту 9 мес  24г.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364190"/>
                  </a:ext>
                </a:extLst>
              </a:tr>
              <a:tr h="2471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Факт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Факт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Факт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Факт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6138917"/>
                  </a:ext>
                </a:extLst>
              </a:tr>
              <a:tr h="29208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Активы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449,28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1 435,38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819,92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1 562,35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2911275"/>
                  </a:ext>
                </a:extLst>
              </a:tr>
              <a:tr h="29208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209,49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327,49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411,22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739,22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8154553"/>
                  </a:ext>
                </a:extLst>
              </a:tr>
              <a:tr h="29208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Обязательства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239,80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1 107,89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408,70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823,13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5951061"/>
                  </a:ext>
                </a:extLst>
              </a:tr>
              <a:tr h="29208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EBITDA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209,27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314,01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337,94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542,13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086890"/>
                  </a:ext>
                </a:extLst>
              </a:tr>
              <a:tr h="29208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Тек. ликвидность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328550"/>
                  </a:ext>
                </a:extLst>
              </a:tr>
              <a:tr h="57292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Рентабельность деятельности (итоговая прибыль на расходы)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18,08%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26,13%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895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31126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3375</TotalTime>
  <Words>584</Words>
  <Application>Microsoft Office PowerPoint</Application>
  <PresentationFormat>Широкоэкранный</PresentationFormat>
  <Paragraphs>221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 2</vt:lpstr>
      <vt:lpstr>Тема Office</vt:lpstr>
      <vt:lpstr>Отчет руководства о результатах финансово-хозяйственной деятельности  (MD&amp;A) и исполнении ключевых КПД</vt:lpstr>
      <vt:lpstr>Анализ руководством компании финансового состояния и результатов деятельности (MD&amp;A)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руководства о результатах финансово-хозяйственной деятельности  (MD&amp;A) и исполнении ключевых КПД</dc:title>
  <dc:creator>Мансуров Жанат</dc:creator>
  <cp:lastModifiedBy>Мансуров Жанат</cp:lastModifiedBy>
  <cp:revision>20</cp:revision>
  <dcterms:created xsi:type="dcterms:W3CDTF">2023-05-26T04:15:47Z</dcterms:created>
  <dcterms:modified xsi:type="dcterms:W3CDTF">2025-10-16T07:51:50Z</dcterms:modified>
</cp:coreProperties>
</file>